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56" r:id="rId2"/>
    <p:sldId id="267" r:id="rId3"/>
    <p:sldId id="268" r:id="rId4"/>
    <p:sldId id="269" r:id="rId5"/>
    <p:sldId id="270" r:id="rId6"/>
    <p:sldId id="271" r:id="rId7"/>
    <p:sldId id="272" r:id="rId8"/>
    <p:sldId id="273" r:id="rId9"/>
    <p:sldId id="274" r:id="rId10"/>
    <p:sldId id="327" r:id="rId11"/>
    <p:sldId id="328" r:id="rId12"/>
    <p:sldId id="315" r:id="rId13"/>
    <p:sldId id="262" r:id="rId14"/>
    <p:sldId id="259" r:id="rId15"/>
    <p:sldId id="261" r:id="rId16"/>
    <p:sldId id="263" r:id="rId17"/>
    <p:sldId id="264" r:id="rId18"/>
    <p:sldId id="330" r:id="rId19"/>
    <p:sldId id="331" r:id="rId20"/>
    <p:sldId id="332" r:id="rId21"/>
    <p:sldId id="265" r:id="rId22"/>
    <p:sldId id="282" r:id="rId23"/>
    <p:sldId id="283" r:id="rId24"/>
    <p:sldId id="284" r:id="rId25"/>
    <p:sldId id="285" r:id="rId26"/>
    <p:sldId id="286" r:id="rId27"/>
    <p:sldId id="287" r:id="rId28"/>
    <p:sldId id="288" r:id="rId29"/>
    <p:sldId id="275" r:id="rId30"/>
    <p:sldId id="325" r:id="rId31"/>
    <p:sldId id="300" r:id="rId32"/>
    <p:sldId id="289" r:id="rId33"/>
    <p:sldId id="296" r:id="rId34"/>
    <p:sldId id="297" r:id="rId35"/>
    <p:sldId id="298" r:id="rId36"/>
    <p:sldId id="303" r:id="rId37"/>
    <p:sldId id="304" r:id="rId38"/>
    <p:sldId id="305" r:id="rId39"/>
    <p:sldId id="306" r:id="rId40"/>
    <p:sldId id="307" r:id="rId41"/>
    <p:sldId id="308" r:id="rId42"/>
    <p:sldId id="276" r:id="rId43"/>
    <p:sldId id="326" r:id="rId44"/>
    <p:sldId id="317" r:id="rId45"/>
    <p:sldId id="318" r:id="rId46"/>
    <p:sldId id="319" r:id="rId47"/>
    <p:sldId id="299" r:id="rId48"/>
    <p:sldId id="277" r:id="rId49"/>
    <p:sldId id="291" r:id="rId50"/>
    <p:sldId id="292" r:id="rId51"/>
    <p:sldId id="293" r:id="rId52"/>
    <p:sldId id="294" r:id="rId53"/>
    <p:sldId id="301" r:id="rId54"/>
    <p:sldId id="314" r:id="rId55"/>
    <p:sldId id="322" r:id="rId56"/>
    <p:sldId id="323" r:id="rId57"/>
    <p:sldId id="310" r:id="rId58"/>
    <p:sldId id="311" r:id="rId59"/>
    <p:sldId id="312" r:id="rId60"/>
    <p:sldId id="313" r:id="rId61"/>
    <p:sldId id="278" r:id="rId62"/>
    <p:sldId id="279" r:id="rId63"/>
    <p:sldId id="280" r:id="rId64"/>
    <p:sldId id="324" r:id="rId65"/>
    <p:sldId id="333"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5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06/relationships/legacyDocTextInfo" Target="legacyDocTextInfo.bin"/><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EDC309-ED60-44A1-A391-1916E9641146}" type="datetimeFigureOut">
              <a:rPr lang="id-ID" smtClean="0"/>
              <a:pPr/>
              <a:t>19/05/2011</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AF80A-9520-4A24-BD21-FAEB6518D65B}"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936F15-5824-45F4-92F6-C73DB0FF40D1}" type="slidenum">
              <a:rPr lang="en-US"/>
              <a:pPr/>
              <a:t>18</a:t>
            </a:fld>
            <a:endParaRPr lang="en-US"/>
          </a:p>
        </p:txBody>
      </p:sp>
      <p:sp>
        <p:nvSpPr>
          <p:cNvPr id="25602" name="Rectangle 2"/>
          <p:cNvSpPr>
            <a:spLocks noGrp="1" noRot="1" noChangeAspect="1" noChangeArrowheads="1" noTextEdit="1"/>
          </p:cNvSpPr>
          <p:nvPr>
            <p:ph type="sldImg"/>
          </p:nvPr>
        </p:nvSpPr>
        <p:spPr>
          <a:xfrm>
            <a:off x="1150938" y="685800"/>
            <a:ext cx="4570412" cy="3427413"/>
          </a:xfrm>
          <a:ln/>
        </p:spPr>
      </p:sp>
      <p:sp>
        <p:nvSpPr>
          <p:cNvPr id="25603" name="Rectangle 3"/>
          <p:cNvSpPr>
            <a:spLocks noGrp="1" noChangeArrowheads="1"/>
          </p:cNvSpPr>
          <p:nvPr>
            <p:ph type="body" idx="1"/>
          </p:nvPr>
        </p:nvSpPr>
        <p:spPr/>
        <p:txBody>
          <a:bodyPr/>
          <a:lstStyle/>
          <a:p>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B1D021-715E-4002-8191-7DFDBA4C2458}" type="slidenum">
              <a:rPr lang="id-ID">
                <a:latin typeface="Arial" pitchFamily="34" charset="0"/>
                <a:cs typeface="Arial" pitchFamily="34" charset="0"/>
              </a:rPr>
              <a:pPr/>
              <a:t>56</a:t>
            </a:fld>
            <a:endParaRPr lang="id-ID">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6D860-004B-426E-86C7-730FC62A8053}" type="slidenum">
              <a:rPr lang="en-US"/>
              <a:pPr/>
              <a:t>19</a:t>
            </a:fld>
            <a:endParaRPr lang="en-US"/>
          </a:p>
        </p:txBody>
      </p:sp>
      <p:sp>
        <p:nvSpPr>
          <p:cNvPr id="27650" name="Rectangle 2"/>
          <p:cNvSpPr>
            <a:spLocks noGrp="1" noRot="1" noChangeAspect="1" noChangeArrowheads="1" noTextEdit="1"/>
          </p:cNvSpPr>
          <p:nvPr>
            <p:ph type="sldImg"/>
          </p:nvPr>
        </p:nvSpPr>
        <p:spPr>
          <a:xfrm>
            <a:off x="1149350" y="685800"/>
            <a:ext cx="4570413" cy="3427413"/>
          </a:xfrm>
          <a:ln/>
        </p:spPr>
      </p:sp>
      <p:sp>
        <p:nvSpPr>
          <p:cNvPr id="27651" name="Rectangle 3"/>
          <p:cNvSpPr>
            <a:spLocks noGrp="1" noChangeArrowheads="1"/>
          </p:cNvSpPr>
          <p:nvPr>
            <p:ph type="body" idx="1"/>
          </p:nvPr>
        </p:nvSpPr>
        <p:spPr/>
        <p:txBody>
          <a:bodyPr/>
          <a:lstStyle/>
          <a:p>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BF4D0C-FFFB-495E-B371-B03C93F7A3C1}" type="slidenum">
              <a:rPr lang="en-US"/>
              <a:pPr/>
              <a:t>20</a:t>
            </a:fld>
            <a:endParaRPr lang="en-US"/>
          </a:p>
        </p:txBody>
      </p:sp>
      <p:sp>
        <p:nvSpPr>
          <p:cNvPr id="29698" name="Rectangle 2"/>
          <p:cNvSpPr>
            <a:spLocks noGrp="1" noRot="1" noChangeAspect="1" noChangeArrowheads="1" noTextEdit="1"/>
          </p:cNvSpPr>
          <p:nvPr>
            <p:ph type="sldImg"/>
          </p:nvPr>
        </p:nvSpPr>
        <p:spPr>
          <a:xfrm>
            <a:off x="1149350" y="685800"/>
            <a:ext cx="4570413" cy="3427413"/>
          </a:xfrm>
          <a:ln/>
        </p:spPr>
      </p:sp>
      <p:sp>
        <p:nvSpPr>
          <p:cNvPr id="29699" name="Rectangle 3"/>
          <p:cNvSpPr>
            <a:spLocks noGrp="1" noChangeArrowheads="1"/>
          </p:cNvSpPr>
          <p:nvPr>
            <p:ph type="body" idx="1"/>
          </p:nvPr>
        </p:nvSpPr>
        <p:spPr/>
        <p:txBody>
          <a:bodyPr/>
          <a:lstStyle/>
          <a:p>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3D8CCF-A43C-4498-AD8D-A1121A5FF56A}" type="slidenum">
              <a:rPr lang="en-US"/>
              <a:pPr/>
              <a:t>33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592F19-1C4A-4F24-A2F5-DBC850F0BB08}" type="slidenum">
              <a:rPr lang="en-US"/>
              <a:pPr/>
              <a:t>34</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83A995-0731-4EC8-ACDD-9964C853F24E}" type="slidenum">
              <a:rPr lang="en-US"/>
              <a:pPr/>
              <a:t>35</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endParaRPr lang="id-ID" noProof="1"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txBox="1">
            <a:spLocks noGrp="1" noChangeArrowheads="1"/>
          </p:cNvSpPr>
          <p:nvPr/>
        </p:nvSpPr>
        <p:spPr bwMode="auto">
          <a:xfrm>
            <a:off x="3885409" y="8686488"/>
            <a:ext cx="2971009" cy="455951"/>
          </a:xfrm>
          <a:prstGeom prst="rect">
            <a:avLst/>
          </a:prstGeom>
          <a:noFill/>
          <a:ln w="9525">
            <a:noFill/>
            <a:miter lim="800000"/>
            <a:headEnd/>
            <a:tailEnd/>
          </a:ln>
        </p:spPr>
        <p:txBody>
          <a:bodyPr lIns="97968" tIns="48984" rIns="97968" bIns="48984" anchor="b"/>
          <a:lstStyle/>
          <a:p>
            <a:pPr algn="r"/>
            <a:fld id="{B71C5BE4-8AEB-41A9-9970-35B0757B8640}" type="slidenum">
              <a:rPr lang="id-ID" sz="1300">
                <a:latin typeface="Calibri" pitchFamily="34" charset="0"/>
              </a:rPr>
              <a:pPr algn="r"/>
              <a:t>50</a:t>
            </a:fld>
            <a:endParaRPr lang="en-US" sz="1300" dirty="0">
              <a:latin typeface="Calibri" pitchFamily="34" charset="0"/>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72785F-9249-4EF9-AA90-B3DD475EC606}" type="slidenum">
              <a:rPr lang="en-US">
                <a:latin typeface="Arial" pitchFamily="34" charset="0"/>
                <a:cs typeface="Arial" pitchFamily="34" charset="0"/>
              </a:rPr>
              <a:pPr/>
              <a:t>55</a:t>
            </a:fld>
            <a:endParaRPr lang="en-US">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15636" y="257473"/>
            <a:ext cx="7481455" cy="1071563"/>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415636" y="1500188"/>
            <a:ext cx="7481455" cy="4243090"/>
          </a:xfrm>
        </p:spPr>
        <p:txBody>
          <a:bodyPr lIns="91433" tIns="45717" rIns="91433" bIns="45717">
            <a:normAutofit/>
          </a:bodyPr>
          <a:lstStyle/>
          <a:p>
            <a:pPr lvl="0"/>
            <a:endParaRPr lang="id-ID" noProof="0"/>
          </a:p>
        </p:txBody>
      </p:sp>
      <p:sp>
        <p:nvSpPr>
          <p:cNvPr id="4" name="Date Placeholder 9"/>
          <p:cNvSpPr>
            <a:spLocks noGrp="1"/>
          </p:cNvSpPr>
          <p:nvPr>
            <p:ph type="dt" sz="half" idx="10"/>
          </p:nvPr>
        </p:nvSpPr>
        <p:spPr>
          <a:ln/>
        </p:spPr>
        <p:txBody>
          <a:bodyPr/>
          <a:lstStyle>
            <a:lvl1pPr>
              <a:defRPr/>
            </a:lvl1pPr>
          </a:lstStyle>
          <a:p>
            <a:fld id="{98417026-C472-483D-B39C-CBDF154CF902}" type="datetime1">
              <a:rPr lang="en-US"/>
              <a:pPr/>
              <a:t>5/19/2011</a:t>
            </a:fld>
            <a:endParaRPr lang="en-US" altLang="en-US"/>
          </a:p>
        </p:txBody>
      </p:sp>
      <p:sp>
        <p:nvSpPr>
          <p:cNvPr id="5" name="Footer Placeholder 21"/>
          <p:cNvSpPr>
            <a:spLocks noGrp="1"/>
          </p:cNvSpPr>
          <p:nvPr>
            <p:ph type="ftr" sz="quarter" idx="11"/>
          </p:nvPr>
        </p:nvSpPr>
        <p:spPr>
          <a:ln/>
        </p:spPr>
        <p:txBody>
          <a:bodyPr/>
          <a:lstStyle>
            <a:lvl1pPr>
              <a:defRPr/>
            </a:lvl1pPr>
          </a:lstStyle>
          <a:p>
            <a:endParaRPr lang="en-US" altLang="en-US"/>
          </a:p>
        </p:txBody>
      </p:sp>
      <p:sp>
        <p:nvSpPr>
          <p:cNvPr id="6" name="Slide Number Placeholder 17"/>
          <p:cNvSpPr>
            <a:spLocks noGrp="1"/>
          </p:cNvSpPr>
          <p:nvPr>
            <p:ph type="sldNum" sz="quarter" idx="12"/>
          </p:nvPr>
        </p:nvSpPr>
        <p:spPr>
          <a:ln/>
        </p:spPr>
        <p:txBody>
          <a:bodyPr/>
          <a:lstStyle>
            <a:lvl1pPr>
              <a:defRPr/>
            </a:lvl1pPr>
          </a:lstStyle>
          <a:p>
            <a:fld id="{FE3DD999-6A4A-423D-8765-BBA478EA2AA4}"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png"/><Relationship Id="rId1" Type="http://schemas.openxmlformats.org/officeDocument/2006/relationships/slideLayout" Target="../slideLayouts/slideLayout7.xml"/><Relationship Id="rId5" Type="http://schemas.openxmlformats.org/officeDocument/2006/relationships/image" Target="../media/image25.wmf"/><Relationship Id="rId4" Type="http://schemas.openxmlformats.org/officeDocument/2006/relationships/image" Target="../media/image24.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4.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wmf"/><Relationship Id="rId1" Type="http://schemas.openxmlformats.org/officeDocument/2006/relationships/slideLayout" Target="../slideLayouts/slideLayout2.xml"/><Relationship Id="rId4" Type="http://schemas.openxmlformats.org/officeDocument/2006/relationships/image" Target="../media/image30.wmf"/></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32.gif"/><Relationship Id="rId2" Type="http://schemas.openxmlformats.org/officeDocument/2006/relationships/image" Target="../media/image3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fontScale="90000"/>
          </a:bodyPr>
          <a:lstStyle/>
          <a:p>
            <a:pPr algn="l"/>
            <a:r>
              <a:rPr lang="id-ID" b="1" dirty="0" smtClean="0"/>
              <a:t>PENDIDIKAN ETIKA DI SEKOLAH UNTUK </a:t>
            </a:r>
            <a:r>
              <a:rPr lang="id-ID" dirty="0" smtClean="0"/>
              <a:t/>
            </a:r>
            <a:br>
              <a:rPr lang="id-ID" dirty="0" smtClean="0"/>
            </a:br>
            <a:r>
              <a:rPr lang="id-ID" b="1" dirty="0" smtClean="0"/>
              <a:t>MEMBANGUN </a:t>
            </a:r>
            <a:r>
              <a:rPr lang="id-ID" b="1" dirty="0" smtClean="0"/>
              <a:t>KARAKTER BANGSA </a:t>
            </a:r>
            <a:r>
              <a:rPr lang="id-ID" dirty="0" smtClean="0"/>
              <a:t/>
            </a:r>
            <a:br>
              <a:rPr lang="id-ID" dirty="0" smtClean="0"/>
            </a:br>
            <a:endParaRPr lang="id-ID" dirty="0"/>
          </a:p>
        </p:txBody>
      </p:sp>
      <p:sp>
        <p:nvSpPr>
          <p:cNvPr id="3" name="Subtitle 2"/>
          <p:cNvSpPr>
            <a:spLocks noGrp="1"/>
          </p:cNvSpPr>
          <p:nvPr>
            <p:ph type="subTitle" idx="1"/>
          </p:nvPr>
        </p:nvSpPr>
        <p:spPr>
          <a:xfrm>
            <a:off x="685800" y="3886200"/>
            <a:ext cx="5105400" cy="1066800"/>
          </a:xfrm>
        </p:spPr>
        <p:txBody>
          <a:bodyPr>
            <a:noAutofit/>
          </a:bodyPr>
          <a:lstStyle/>
          <a:p>
            <a:pPr algn="l"/>
            <a:r>
              <a:rPr lang="id-ID" sz="2400" b="1" i="1" dirty="0" smtClean="0">
                <a:solidFill>
                  <a:srgbClr val="000099"/>
                </a:solidFill>
              </a:rPr>
              <a:t>Oleh  : Dr. Poncojari Wahyono, M.Kes</a:t>
            </a:r>
            <a:endParaRPr lang="id-ID" sz="2400" dirty="0" smtClean="0">
              <a:solidFill>
                <a:srgbClr val="000099"/>
              </a:solidFill>
            </a:endParaRPr>
          </a:p>
          <a:p>
            <a:pPr algn="l"/>
            <a:r>
              <a:rPr lang="id-ID" sz="2400" b="1" dirty="0" smtClean="0">
                <a:solidFill>
                  <a:srgbClr val="000099"/>
                </a:solidFill>
              </a:rPr>
              <a:t>Prodi Biologi FKIP UMM</a:t>
            </a:r>
            <a:endParaRPr lang="id-ID" sz="2400" dirty="0" smtClean="0">
              <a:solidFill>
                <a:srgbClr val="000099"/>
              </a:solidFill>
            </a:endParaRPr>
          </a:p>
          <a:p>
            <a:pPr algn="l"/>
            <a:endParaRPr lang="id-ID" sz="2400" dirty="0">
              <a:solidFill>
                <a:srgbClr val="00009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D:\20110215.academic group\20110101.group of picture\20101225.gisamb\sertifikasi-guru-1.jpg"/>
          <p:cNvPicPr>
            <a:picLocks noGrp="1" noChangeAspect="1" noChangeArrowheads="1"/>
          </p:cNvPicPr>
          <p:nvPr>
            <p:ph idx="1"/>
          </p:nvPr>
        </p:nvPicPr>
        <p:blipFill>
          <a:blip r:embed="rId2"/>
          <a:srcRect/>
          <a:stretch>
            <a:fillRect/>
          </a:stretch>
        </p:blipFill>
        <p:spPr bwMode="auto">
          <a:xfrm>
            <a:off x="457200" y="533400"/>
            <a:ext cx="7239000" cy="539988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descr="D:\20110215.academic group\20110101.group of picture\20110518.etika\images.guru duduk dimeja.jpg"/>
          <p:cNvPicPr>
            <a:picLocks noGrp="1" noChangeAspect="1" noChangeArrowheads="1"/>
          </p:cNvPicPr>
          <p:nvPr>
            <p:ph idx="1"/>
          </p:nvPr>
        </p:nvPicPr>
        <p:blipFill>
          <a:blip r:embed="rId2"/>
          <a:srcRect/>
          <a:stretch>
            <a:fillRect/>
          </a:stretch>
        </p:blipFill>
        <p:spPr bwMode="auto">
          <a:xfrm>
            <a:off x="914400" y="762000"/>
            <a:ext cx="7543799" cy="5105399"/>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id-ID" b="1" dirty="0" smtClean="0"/>
              <a:t>Latar Belakang</a:t>
            </a:r>
            <a:endParaRPr lang="id-ID" b="1" dirty="0"/>
          </a:p>
        </p:txBody>
      </p:sp>
      <p:sp>
        <p:nvSpPr>
          <p:cNvPr id="4" name="Content Placeholder 2"/>
          <p:cNvSpPr>
            <a:spLocks noGrp="1"/>
          </p:cNvSpPr>
          <p:nvPr>
            <p:ph idx="1"/>
          </p:nvPr>
        </p:nvSpPr>
        <p:spPr>
          <a:xfrm>
            <a:off x="457200" y="1295400"/>
            <a:ext cx="8229600" cy="4830763"/>
          </a:xfrm>
        </p:spPr>
        <p:txBody>
          <a:bodyPr>
            <a:normAutofit fontScale="55000" lnSpcReduction="20000"/>
          </a:bodyPr>
          <a:lstStyle/>
          <a:p>
            <a:pPr marL="548640" indent="-411480" eaLnBrk="1" fontAlgn="auto" hangingPunct="1">
              <a:spcAft>
                <a:spcPts val="0"/>
              </a:spcAft>
              <a:buClr>
                <a:schemeClr val="tx1">
                  <a:shade val="95000"/>
                </a:schemeClr>
              </a:buClr>
              <a:buFont typeface="Wingdings 2"/>
              <a:buChar char=""/>
              <a:defRPr/>
            </a:pPr>
            <a:r>
              <a:rPr lang="id-ID" dirty="0" smtClean="0">
                <a:latin typeface="Arial Unicode MS" pitchFamily="34" charset="-128"/>
                <a:ea typeface="Arial Unicode MS" pitchFamily="34" charset="-128"/>
                <a:cs typeface="Arial Unicode MS" pitchFamily="34" charset="-128"/>
              </a:rPr>
              <a:t>Karakter bangsa merupakan aspek penting dari kualitas SDM karena turut menentukan kemajuan suatu bangsa. Karakter yang berkualitas perlu dibentuk dan dibina sejak usia dini. Usia dini merupakan masa emas namun kritis bagi pembentukan karakter seseorang. </a:t>
            </a:r>
          </a:p>
          <a:p>
            <a:pPr marL="548640" indent="-411480" eaLnBrk="1" fontAlgn="auto" hangingPunct="1">
              <a:spcAft>
                <a:spcPts val="0"/>
              </a:spcAft>
              <a:buClr>
                <a:schemeClr val="tx1">
                  <a:shade val="95000"/>
                </a:schemeClr>
              </a:buClr>
              <a:buFont typeface="Wingdings 2"/>
              <a:buChar char=""/>
              <a:defRPr/>
            </a:pPr>
            <a:r>
              <a:rPr lang="id-ID" dirty="0" smtClean="0">
                <a:latin typeface="Arial Unicode MS" pitchFamily="34" charset="-128"/>
                <a:ea typeface="Arial Unicode MS" pitchFamily="34" charset="-128"/>
                <a:cs typeface="Arial Unicode MS" pitchFamily="34" charset="-128"/>
              </a:rPr>
              <a:t>Thomas Lickona (seorang profesor pendidikan dari Cortland University) mengungkapkan bahwa ada sepuluh tanda jaman yang kini terjadi, tetapi harus diwaspadai karena dapat membawa bangsa menuju jurang kehancuran. 10 tanda jaman itu adalah:</a:t>
            </a:r>
          </a:p>
          <a:p>
            <a:pPr marL="548640" indent="-411480" eaLnBrk="1" fontAlgn="auto" hangingPunct="1">
              <a:spcAft>
                <a:spcPts val="0"/>
              </a:spcAft>
              <a:buClr>
                <a:schemeClr val="tx1">
                  <a:shade val="95000"/>
                </a:schemeClr>
              </a:buClr>
              <a:buFont typeface="Wingdings 2"/>
              <a:buNone/>
              <a:defRPr/>
            </a:pPr>
            <a:r>
              <a:rPr lang="id-ID" dirty="0" smtClean="0">
                <a:latin typeface="Arial Unicode MS" pitchFamily="34" charset="-128"/>
                <a:ea typeface="Arial Unicode MS" pitchFamily="34" charset="-128"/>
                <a:cs typeface="Arial Unicode MS" pitchFamily="34" charset="-128"/>
              </a:rPr>
              <a:t/>
            </a:r>
            <a:br>
              <a:rPr lang="id-ID" dirty="0" smtClean="0">
                <a:latin typeface="Arial Unicode MS" pitchFamily="34" charset="-128"/>
                <a:ea typeface="Arial Unicode MS" pitchFamily="34" charset="-128"/>
                <a:cs typeface="Arial Unicode MS" pitchFamily="34" charset="-128"/>
              </a:rPr>
            </a:br>
            <a:r>
              <a:rPr lang="id-ID" dirty="0" smtClean="0">
                <a:latin typeface="Arial Unicode MS" pitchFamily="34" charset="-128"/>
                <a:ea typeface="Arial Unicode MS" pitchFamily="34" charset="-128"/>
                <a:cs typeface="Arial Unicode MS" pitchFamily="34" charset="-128"/>
              </a:rPr>
              <a:t>(1) meningkatnya kekerasan di kalangan remaja/masyarakat;</a:t>
            </a:r>
            <a:br>
              <a:rPr lang="id-ID" dirty="0" smtClean="0">
                <a:latin typeface="Arial Unicode MS" pitchFamily="34" charset="-128"/>
                <a:ea typeface="Arial Unicode MS" pitchFamily="34" charset="-128"/>
                <a:cs typeface="Arial Unicode MS" pitchFamily="34" charset="-128"/>
              </a:rPr>
            </a:br>
            <a:r>
              <a:rPr lang="id-ID" dirty="0" smtClean="0">
                <a:latin typeface="Arial Unicode MS" pitchFamily="34" charset="-128"/>
                <a:ea typeface="Arial Unicode MS" pitchFamily="34" charset="-128"/>
                <a:cs typeface="Arial Unicode MS" pitchFamily="34" charset="-128"/>
              </a:rPr>
              <a:t>(2) penggunaan bahasa dan kata-kata yang memburuk/tidak baku;</a:t>
            </a:r>
            <a:br>
              <a:rPr lang="id-ID" dirty="0" smtClean="0">
                <a:latin typeface="Arial Unicode MS" pitchFamily="34" charset="-128"/>
                <a:ea typeface="Arial Unicode MS" pitchFamily="34" charset="-128"/>
                <a:cs typeface="Arial Unicode MS" pitchFamily="34" charset="-128"/>
              </a:rPr>
            </a:br>
            <a:r>
              <a:rPr lang="id-ID" dirty="0" smtClean="0">
                <a:latin typeface="Arial Unicode MS" pitchFamily="34" charset="-128"/>
                <a:ea typeface="Arial Unicode MS" pitchFamily="34" charset="-128"/>
                <a:cs typeface="Arial Unicode MS" pitchFamily="34" charset="-128"/>
              </a:rPr>
              <a:t>(3) pengaruh peer-group (geng) dalam tindak kekerasan, menguat;</a:t>
            </a:r>
            <a:br>
              <a:rPr lang="id-ID" dirty="0" smtClean="0">
                <a:latin typeface="Arial Unicode MS" pitchFamily="34" charset="-128"/>
                <a:ea typeface="Arial Unicode MS" pitchFamily="34" charset="-128"/>
                <a:cs typeface="Arial Unicode MS" pitchFamily="34" charset="-128"/>
              </a:rPr>
            </a:br>
            <a:r>
              <a:rPr lang="id-ID" dirty="0" smtClean="0">
                <a:latin typeface="Arial Unicode MS" pitchFamily="34" charset="-128"/>
                <a:ea typeface="Arial Unicode MS" pitchFamily="34" charset="-128"/>
                <a:cs typeface="Arial Unicode MS" pitchFamily="34" charset="-128"/>
              </a:rPr>
              <a:t>(4) meningkatnya perilaku merusak diri, seperti penggunaan narkoba;   alkohol dan seks bebas;</a:t>
            </a:r>
          </a:p>
          <a:p>
            <a:pPr marL="548640" indent="-411480" eaLnBrk="1" fontAlgn="auto" hangingPunct="1">
              <a:spcAft>
                <a:spcPts val="0"/>
              </a:spcAft>
              <a:buClr>
                <a:schemeClr val="tx1">
                  <a:shade val="95000"/>
                </a:schemeClr>
              </a:buClr>
              <a:buFont typeface="Wingdings 2"/>
              <a:buNone/>
              <a:defRPr/>
            </a:pPr>
            <a:r>
              <a:rPr lang="id-ID" dirty="0" smtClean="0">
                <a:latin typeface="Arial Unicode MS" pitchFamily="34" charset="-128"/>
                <a:ea typeface="Arial Unicode MS" pitchFamily="34" charset="-128"/>
                <a:cs typeface="Arial Unicode MS" pitchFamily="34" charset="-128"/>
              </a:rPr>
              <a:t>	(5) semakin kaburnya pedoman moral baik dan buruk;</a:t>
            </a:r>
            <a:br>
              <a:rPr lang="id-ID" dirty="0" smtClean="0">
                <a:latin typeface="Arial Unicode MS" pitchFamily="34" charset="-128"/>
                <a:ea typeface="Arial Unicode MS" pitchFamily="34" charset="-128"/>
                <a:cs typeface="Arial Unicode MS" pitchFamily="34" charset="-128"/>
              </a:rPr>
            </a:br>
            <a:r>
              <a:rPr lang="id-ID" dirty="0" smtClean="0">
                <a:latin typeface="Arial Unicode MS" pitchFamily="34" charset="-128"/>
                <a:ea typeface="Arial Unicode MS" pitchFamily="34" charset="-128"/>
                <a:cs typeface="Arial Unicode MS" pitchFamily="34" charset="-128"/>
              </a:rPr>
              <a:t>(6) menurunnya etos kerja;</a:t>
            </a:r>
            <a:br>
              <a:rPr lang="id-ID" dirty="0" smtClean="0">
                <a:latin typeface="Arial Unicode MS" pitchFamily="34" charset="-128"/>
                <a:ea typeface="Arial Unicode MS" pitchFamily="34" charset="-128"/>
                <a:cs typeface="Arial Unicode MS" pitchFamily="34" charset="-128"/>
              </a:rPr>
            </a:br>
            <a:r>
              <a:rPr lang="id-ID" dirty="0" smtClean="0">
                <a:latin typeface="Arial Unicode MS" pitchFamily="34" charset="-128"/>
                <a:ea typeface="Arial Unicode MS" pitchFamily="34" charset="-128"/>
                <a:cs typeface="Arial Unicode MS" pitchFamily="34" charset="-128"/>
              </a:rPr>
              <a:t>(7) semakin rendahnya rasa hormat kepada orang tua dan guru;</a:t>
            </a:r>
            <a:br>
              <a:rPr lang="id-ID" dirty="0" smtClean="0">
                <a:latin typeface="Arial Unicode MS" pitchFamily="34" charset="-128"/>
                <a:ea typeface="Arial Unicode MS" pitchFamily="34" charset="-128"/>
                <a:cs typeface="Arial Unicode MS" pitchFamily="34" charset="-128"/>
              </a:rPr>
            </a:br>
            <a:r>
              <a:rPr lang="id-ID" dirty="0" smtClean="0">
                <a:latin typeface="Arial Unicode MS" pitchFamily="34" charset="-128"/>
                <a:ea typeface="Arial Unicode MS" pitchFamily="34" charset="-128"/>
                <a:cs typeface="Arial Unicode MS" pitchFamily="34" charset="-128"/>
              </a:rPr>
              <a:t>(8) rendahnya rasa tanggung jawab individu dan kelompok;</a:t>
            </a:r>
            <a:br>
              <a:rPr lang="id-ID" dirty="0" smtClean="0">
                <a:latin typeface="Arial Unicode MS" pitchFamily="34" charset="-128"/>
                <a:ea typeface="Arial Unicode MS" pitchFamily="34" charset="-128"/>
                <a:cs typeface="Arial Unicode MS" pitchFamily="34" charset="-128"/>
              </a:rPr>
            </a:br>
            <a:r>
              <a:rPr lang="id-ID" dirty="0" smtClean="0">
                <a:latin typeface="Arial Unicode MS" pitchFamily="34" charset="-128"/>
                <a:ea typeface="Arial Unicode MS" pitchFamily="34" charset="-128"/>
                <a:cs typeface="Arial Unicode MS" pitchFamily="34" charset="-128"/>
              </a:rPr>
              <a:t>(9) membudayanya kebohongan/ketidakjujuran, dan</a:t>
            </a:r>
          </a:p>
          <a:p>
            <a:pPr marL="548640" indent="-411480" eaLnBrk="1" fontAlgn="auto" hangingPunct="1">
              <a:spcAft>
                <a:spcPts val="0"/>
              </a:spcAft>
              <a:buClr>
                <a:schemeClr val="tx1">
                  <a:shade val="95000"/>
                </a:schemeClr>
              </a:buClr>
              <a:buFont typeface="Wingdings 2"/>
              <a:buNone/>
              <a:defRPr/>
            </a:pPr>
            <a:r>
              <a:rPr lang="id-ID" dirty="0" smtClean="0">
                <a:latin typeface="Arial Unicode MS" pitchFamily="34" charset="-128"/>
                <a:ea typeface="Arial Unicode MS" pitchFamily="34" charset="-128"/>
                <a:cs typeface="Arial Unicode MS" pitchFamily="34" charset="-128"/>
              </a:rPr>
              <a:t>	(10) adanya rasa saling curiga dan kebencian  antar sesama.</a:t>
            </a:r>
          </a:p>
          <a:p>
            <a:pPr marL="548640" indent="-411480" eaLnBrk="1" fontAlgn="auto" hangingPunct="1">
              <a:spcAft>
                <a:spcPts val="0"/>
              </a:spcAft>
              <a:buClr>
                <a:schemeClr val="tx1">
                  <a:shade val="95000"/>
                </a:schemeClr>
              </a:buClr>
              <a:buFont typeface="Wingdings 2"/>
              <a:buChar char=""/>
              <a:defRPr/>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4"/>
          <p:cNvSpPr>
            <a:spLocks noChangeArrowheads="1"/>
          </p:cNvSpPr>
          <p:nvPr/>
        </p:nvSpPr>
        <p:spPr bwMode="auto">
          <a:xfrm>
            <a:off x="0" y="457200"/>
            <a:ext cx="3124200" cy="2209799"/>
          </a:xfrm>
          <a:prstGeom prst="foldedCorner">
            <a:avLst>
              <a:gd name="adj" fmla="val 12500"/>
            </a:avLst>
          </a:prstGeom>
          <a:solidFill>
            <a:srgbClr val="FFFFCC"/>
          </a:solidFill>
          <a:ln w="9525">
            <a:solidFill>
              <a:schemeClr val="tx1"/>
            </a:solidFill>
            <a:round/>
            <a:headEnd/>
            <a:tailEnd/>
          </a:ln>
          <a:effectLst/>
        </p:spPr>
        <p:txBody>
          <a:bodyPr wrap="none" anchor="ctr"/>
          <a:lstStyle/>
          <a:p>
            <a:pPr algn="ctr"/>
            <a:endParaRPr lang="en-US" sz="1600" b="1"/>
          </a:p>
        </p:txBody>
      </p:sp>
      <p:sp>
        <p:nvSpPr>
          <p:cNvPr id="5" name="Text Box 5"/>
          <p:cNvSpPr txBox="1">
            <a:spLocks noChangeArrowheads="1"/>
          </p:cNvSpPr>
          <p:nvPr/>
        </p:nvSpPr>
        <p:spPr bwMode="auto">
          <a:xfrm>
            <a:off x="0" y="457200"/>
            <a:ext cx="3048000" cy="2308324"/>
          </a:xfrm>
          <a:prstGeom prst="rect">
            <a:avLst/>
          </a:prstGeom>
          <a:noFill/>
          <a:ln w="9525">
            <a:noFill/>
            <a:miter lim="800000"/>
            <a:headEnd/>
            <a:tailEnd/>
          </a:ln>
          <a:effectLst/>
        </p:spPr>
        <p:txBody>
          <a:bodyPr wrap="square">
            <a:spAutoFit/>
          </a:bodyPr>
          <a:lstStyle/>
          <a:p>
            <a:pPr>
              <a:spcBef>
                <a:spcPct val="50000"/>
              </a:spcBef>
            </a:pPr>
            <a:r>
              <a:rPr lang="id-ID" b="1" u="sng" dirty="0">
                <a:solidFill>
                  <a:srgbClr val="000066"/>
                </a:solidFill>
              </a:rPr>
              <a:t>Fakta Empiris</a:t>
            </a:r>
            <a:r>
              <a:rPr lang="id-ID" b="1" dirty="0">
                <a:solidFill>
                  <a:srgbClr val="000066"/>
                </a:solidFill>
              </a:rPr>
              <a:t>:</a:t>
            </a:r>
          </a:p>
          <a:p>
            <a:pPr>
              <a:spcBef>
                <a:spcPct val="50000"/>
              </a:spcBef>
            </a:pPr>
            <a:r>
              <a:rPr lang="id-ID" b="1" dirty="0" smtClean="0">
                <a:solidFill>
                  <a:srgbClr val="000066"/>
                </a:solidFill>
              </a:rPr>
              <a:t>Banyak pelanggaran etika  anak2, remaja dan juga orang tua;</a:t>
            </a:r>
          </a:p>
          <a:p>
            <a:pPr>
              <a:spcBef>
                <a:spcPct val="50000"/>
              </a:spcBef>
            </a:pPr>
            <a:r>
              <a:rPr lang="id-ID" b="1" dirty="0" smtClean="0">
                <a:solidFill>
                  <a:srgbClr val="000066"/>
                </a:solidFill>
              </a:rPr>
              <a:t>Karakter bangsa belum dijiwai oleh masyarakat indonesia secara keseluruhan.</a:t>
            </a:r>
            <a:endParaRPr lang="id-ID" b="1" dirty="0">
              <a:solidFill>
                <a:srgbClr val="000066"/>
              </a:solidFill>
            </a:endParaRPr>
          </a:p>
        </p:txBody>
      </p:sp>
      <p:sp>
        <p:nvSpPr>
          <p:cNvPr id="6" name="AutoShape 6"/>
          <p:cNvSpPr>
            <a:spLocks noChangeArrowheads="1"/>
          </p:cNvSpPr>
          <p:nvPr/>
        </p:nvSpPr>
        <p:spPr bwMode="auto">
          <a:xfrm>
            <a:off x="3733800" y="609600"/>
            <a:ext cx="2514600" cy="1828800"/>
          </a:xfrm>
          <a:prstGeom prst="roundRect">
            <a:avLst>
              <a:gd name="adj" fmla="val 16667"/>
            </a:avLst>
          </a:prstGeom>
          <a:solidFill>
            <a:schemeClr val="accent1"/>
          </a:solidFill>
          <a:ln w="9525">
            <a:solidFill>
              <a:schemeClr val="tx1"/>
            </a:solidFill>
            <a:round/>
            <a:headEnd/>
            <a:tailEnd/>
          </a:ln>
          <a:effectLst/>
        </p:spPr>
        <p:txBody>
          <a:bodyPr wrap="none" anchor="ctr"/>
          <a:lstStyle/>
          <a:p>
            <a:endParaRPr lang="en-US" dirty="0">
              <a:solidFill>
                <a:schemeClr val="bg1"/>
              </a:solidFill>
            </a:endParaRPr>
          </a:p>
        </p:txBody>
      </p:sp>
      <p:sp>
        <p:nvSpPr>
          <p:cNvPr id="7" name="Text Box 7"/>
          <p:cNvSpPr txBox="1">
            <a:spLocks noChangeArrowheads="1"/>
          </p:cNvSpPr>
          <p:nvPr/>
        </p:nvSpPr>
        <p:spPr bwMode="auto">
          <a:xfrm>
            <a:off x="3962400" y="638175"/>
            <a:ext cx="2133600" cy="1446550"/>
          </a:xfrm>
          <a:prstGeom prst="rect">
            <a:avLst/>
          </a:prstGeom>
          <a:noFill/>
          <a:ln w="9525">
            <a:noFill/>
            <a:miter lim="800000"/>
            <a:headEnd/>
            <a:tailEnd/>
          </a:ln>
          <a:effectLst/>
        </p:spPr>
        <p:txBody>
          <a:bodyPr wrap="square">
            <a:spAutoFit/>
          </a:bodyPr>
          <a:lstStyle/>
          <a:p>
            <a:pPr>
              <a:spcBef>
                <a:spcPct val="50000"/>
              </a:spcBef>
            </a:pPr>
            <a:r>
              <a:rPr lang="id-ID" b="1" u="sng" dirty="0">
                <a:solidFill>
                  <a:schemeClr val="bg1"/>
                </a:solidFill>
              </a:rPr>
              <a:t>Tindakan:</a:t>
            </a:r>
          </a:p>
          <a:p>
            <a:pPr>
              <a:spcBef>
                <a:spcPct val="50000"/>
              </a:spcBef>
            </a:pPr>
            <a:r>
              <a:rPr lang="id-ID" sz="1400" b="1" i="1" dirty="0" smtClean="0">
                <a:solidFill>
                  <a:schemeClr val="bg1"/>
                </a:solidFill>
              </a:rPr>
              <a:t>Pendidikan agama mulai sd s/d PT;</a:t>
            </a:r>
          </a:p>
          <a:p>
            <a:pPr>
              <a:spcBef>
                <a:spcPct val="50000"/>
              </a:spcBef>
            </a:pPr>
            <a:r>
              <a:rPr lang="id-ID" sz="1400" b="1" i="1" dirty="0" smtClean="0">
                <a:solidFill>
                  <a:schemeClr val="bg1"/>
                </a:solidFill>
              </a:rPr>
              <a:t>Sudah ada tindakan Hukum</a:t>
            </a:r>
            <a:endParaRPr lang="en-GB" sz="1400" b="1" i="1" dirty="0">
              <a:solidFill>
                <a:schemeClr val="bg1"/>
              </a:solidFill>
            </a:endParaRPr>
          </a:p>
        </p:txBody>
      </p:sp>
      <p:sp>
        <p:nvSpPr>
          <p:cNvPr id="8" name="Oval 10"/>
          <p:cNvSpPr>
            <a:spLocks noChangeArrowheads="1"/>
          </p:cNvSpPr>
          <p:nvPr/>
        </p:nvSpPr>
        <p:spPr bwMode="auto">
          <a:xfrm>
            <a:off x="2209800" y="3048000"/>
            <a:ext cx="2514600" cy="838200"/>
          </a:xfrm>
          <a:prstGeom prst="ellipse">
            <a:avLst/>
          </a:prstGeom>
          <a:solidFill>
            <a:srgbClr val="FFFFCC"/>
          </a:solidFill>
          <a:ln w="9525">
            <a:solidFill>
              <a:schemeClr val="tx1"/>
            </a:solidFill>
            <a:round/>
            <a:headEnd/>
            <a:tailEnd/>
          </a:ln>
          <a:effectLst/>
        </p:spPr>
        <p:txBody>
          <a:bodyPr wrap="none" anchor="ctr"/>
          <a:lstStyle/>
          <a:p>
            <a:endParaRPr lang="en-US"/>
          </a:p>
        </p:txBody>
      </p:sp>
      <p:sp>
        <p:nvSpPr>
          <p:cNvPr id="9" name="Text Box 11"/>
          <p:cNvSpPr txBox="1">
            <a:spLocks noChangeArrowheads="1"/>
          </p:cNvSpPr>
          <p:nvPr/>
        </p:nvSpPr>
        <p:spPr bwMode="auto">
          <a:xfrm>
            <a:off x="2743200" y="3216275"/>
            <a:ext cx="1524000" cy="517525"/>
          </a:xfrm>
          <a:prstGeom prst="rect">
            <a:avLst/>
          </a:prstGeom>
          <a:noFill/>
          <a:ln w="9525">
            <a:noFill/>
            <a:miter lim="800000"/>
            <a:headEnd/>
            <a:tailEnd/>
          </a:ln>
          <a:effectLst/>
        </p:spPr>
        <p:txBody>
          <a:bodyPr>
            <a:spAutoFit/>
          </a:bodyPr>
          <a:lstStyle/>
          <a:p>
            <a:pPr>
              <a:spcBef>
                <a:spcPct val="50000"/>
              </a:spcBef>
            </a:pPr>
            <a:r>
              <a:rPr lang="en-US" sz="1400" b="1" dirty="0">
                <a:solidFill>
                  <a:srgbClr val="000066"/>
                </a:solidFill>
              </a:rPr>
              <a:t>PERLU UPAYA </a:t>
            </a:r>
            <a:r>
              <a:rPr lang="id-ID" sz="1400" b="1" dirty="0">
                <a:solidFill>
                  <a:srgbClr val="000066"/>
                </a:solidFill>
              </a:rPr>
              <a:t>PREVENTIF</a:t>
            </a:r>
            <a:endParaRPr lang="en-GB" sz="1400" b="1" dirty="0">
              <a:solidFill>
                <a:srgbClr val="000066"/>
              </a:solidFill>
            </a:endParaRPr>
          </a:p>
        </p:txBody>
      </p:sp>
      <p:sp>
        <p:nvSpPr>
          <p:cNvPr id="10" name="AutoShape 12"/>
          <p:cNvSpPr>
            <a:spLocks noChangeArrowheads="1"/>
          </p:cNvSpPr>
          <p:nvPr/>
        </p:nvSpPr>
        <p:spPr bwMode="auto">
          <a:xfrm rot="5400000">
            <a:off x="2552700" y="1943100"/>
            <a:ext cx="1752600" cy="457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00FF"/>
            </a:solidFill>
            <a:miter lim="800000"/>
            <a:headEnd/>
            <a:tailEnd/>
          </a:ln>
          <a:effectLst/>
        </p:spPr>
        <p:txBody>
          <a:bodyPr wrap="none" anchor="ctr"/>
          <a:lstStyle/>
          <a:p>
            <a:endParaRPr lang="en-US"/>
          </a:p>
        </p:txBody>
      </p:sp>
      <p:sp>
        <p:nvSpPr>
          <p:cNvPr id="12" name="Text Box 14"/>
          <p:cNvSpPr txBox="1">
            <a:spLocks noChangeArrowheads="1"/>
          </p:cNvSpPr>
          <p:nvPr/>
        </p:nvSpPr>
        <p:spPr bwMode="auto">
          <a:xfrm>
            <a:off x="914400" y="3398838"/>
            <a:ext cx="1219200" cy="639762"/>
          </a:xfrm>
          <a:prstGeom prst="rect">
            <a:avLst/>
          </a:prstGeom>
          <a:noFill/>
          <a:ln w="9525">
            <a:noFill/>
            <a:miter lim="800000"/>
            <a:headEnd/>
            <a:tailEnd/>
          </a:ln>
          <a:effectLst/>
        </p:spPr>
        <p:txBody>
          <a:bodyPr>
            <a:spAutoFit/>
          </a:bodyPr>
          <a:lstStyle/>
          <a:p>
            <a:pPr>
              <a:spcBef>
                <a:spcPct val="50000"/>
              </a:spcBef>
            </a:pPr>
            <a:r>
              <a:rPr lang="id-ID" sz="1200" b="1" dirty="0">
                <a:solidFill>
                  <a:schemeClr val="bg1"/>
                </a:solidFill>
              </a:rPr>
              <a:t>Radikal bebas penyebab penuaan kulit</a:t>
            </a:r>
            <a:endParaRPr lang="en-GB" sz="1200" b="1" dirty="0">
              <a:solidFill>
                <a:schemeClr val="bg1"/>
              </a:solidFill>
            </a:endParaRPr>
          </a:p>
        </p:txBody>
      </p:sp>
      <p:sp>
        <p:nvSpPr>
          <p:cNvPr id="13" name="Oval 15"/>
          <p:cNvSpPr>
            <a:spLocks noChangeArrowheads="1"/>
          </p:cNvSpPr>
          <p:nvPr/>
        </p:nvSpPr>
        <p:spPr bwMode="auto">
          <a:xfrm>
            <a:off x="990600" y="4267200"/>
            <a:ext cx="5105400" cy="2514600"/>
          </a:xfrm>
          <a:prstGeom prst="ellipse">
            <a:avLst/>
          </a:prstGeom>
          <a:solidFill>
            <a:srgbClr val="FFFFCC"/>
          </a:solidFill>
          <a:ln w="9525">
            <a:solidFill>
              <a:srgbClr val="FF00FF"/>
            </a:solidFill>
            <a:round/>
            <a:headEnd/>
            <a:tailEnd/>
          </a:ln>
          <a:effectLst/>
        </p:spPr>
        <p:txBody>
          <a:bodyPr wrap="none" anchor="ctr"/>
          <a:lstStyle/>
          <a:p>
            <a:endParaRPr lang="en-US"/>
          </a:p>
        </p:txBody>
      </p:sp>
      <p:sp>
        <p:nvSpPr>
          <p:cNvPr id="14" name="Text Box 16"/>
          <p:cNvSpPr txBox="1">
            <a:spLocks noChangeArrowheads="1"/>
          </p:cNvSpPr>
          <p:nvPr/>
        </p:nvSpPr>
        <p:spPr bwMode="auto">
          <a:xfrm>
            <a:off x="1752600" y="4771072"/>
            <a:ext cx="3581400" cy="1938992"/>
          </a:xfrm>
          <a:prstGeom prst="rect">
            <a:avLst/>
          </a:prstGeom>
          <a:noFill/>
          <a:ln w="9525">
            <a:noFill/>
            <a:miter lim="800000"/>
            <a:headEnd/>
            <a:tailEnd/>
          </a:ln>
          <a:effectLst/>
        </p:spPr>
        <p:txBody>
          <a:bodyPr>
            <a:spAutoFit/>
          </a:bodyPr>
          <a:lstStyle/>
          <a:p>
            <a:pPr algn="ctr">
              <a:spcBef>
                <a:spcPct val="50000"/>
              </a:spcBef>
            </a:pPr>
            <a:r>
              <a:rPr lang="id-ID" sz="2000" b="1" dirty="0">
                <a:solidFill>
                  <a:srgbClr val="003300"/>
                </a:solidFill>
              </a:rPr>
              <a:t>Namun demikian, sejauh ini belum </a:t>
            </a:r>
            <a:r>
              <a:rPr lang="id-ID" sz="2000" b="1" dirty="0" smtClean="0">
                <a:solidFill>
                  <a:srgbClr val="003300"/>
                </a:solidFill>
              </a:rPr>
              <a:t>ada  </a:t>
            </a:r>
            <a:r>
              <a:rPr lang="id-ID" sz="2000" b="1" dirty="0">
                <a:solidFill>
                  <a:srgbClr val="003300"/>
                </a:solidFill>
              </a:rPr>
              <a:t>penjelasan tentang</a:t>
            </a:r>
            <a:r>
              <a:rPr lang="en-US" sz="2000" b="1" dirty="0">
                <a:solidFill>
                  <a:srgbClr val="003300"/>
                </a:solidFill>
              </a:rPr>
              <a:t> </a:t>
            </a:r>
            <a:r>
              <a:rPr lang="id-ID" sz="2000" b="1" dirty="0" smtClean="0">
                <a:solidFill>
                  <a:srgbClr val="003300"/>
                </a:solidFill>
              </a:rPr>
              <a:t> perlunya  Pendidikan </a:t>
            </a:r>
            <a:r>
              <a:rPr lang="id-ID" sz="2000" b="1" dirty="0" smtClean="0">
                <a:solidFill>
                  <a:srgbClr val="003300"/>
                </a:solidFill>
              </a:rPr>
              <a:t>Etika untuk membangun karakter bangsa </a:t>
            </a:r>
            <a:r>
              <a:rPr lang="id-ID" sz="2000" b="1" dirty="0" smtClean="0">
                <a:solidFill>
                  <a:srgbClr val="003300"/>
                </a:solidFill>
              </a:rPr>
              <a:t>kedalam Kurikulum di Sekolah. </a:t>
            </a:r>
            <a:endParaRPr lang="en-GB" sz="2000" b="1" dirty="0">
              <a:solidFill>
                <a:srgbClr val="003300"/>
              </a:solidFill>
            </a:endParaRPr>
          </a:p>
        </p:txBody>
      </p:sp>
      <p:sp>
        <p:nvSpPr>
          <p:cNvPr id="15" name="Text Box 17"/>
          <p:cNvSpPr txBox="1">
            <a:spLocks noChangeArrowheads="1"/>
          </p:cNvSpPr>
          <p:nvPr/>
        </p:nvSpPr>
        <p:spPr bwMode="auto">
          <a:xfrm>
            <a:off x="2590800" y="4648200"/>
            <a:ext cx="1371600" cy="457200"/>
          </a:xfrm>
          <a:prstGeom prst="rect">
            <a:avLst/>
          </a:prstGeom>
          <a:noFill/>
          <a:ln w="9525">
            <a:noFill/>
            <a:miter lim="800000"/>
            <a:headEnd/>
            <a:tailEnd/>
          </a:ln>
          <a:effectLst/>
        </p:spPr>
        <p:txBody>
          <a:bodyPr>
            <a:spAutoFit/>
          </a:bodyPr>
          <a:lstStyle/>
          <a:p>
            <a:pPr>
              <a:spcBef>
                <a:spcPct val="50000"/>
              </a:spcBef>
            </a:pPr>
            <a:endParaRPr lang="en-US" sz="2400" b="1"/>
          </a:p>
        </p:txBody>
      </p:sp>
      <p:sp>
        <p:nvSpPr>
          <p:cNvPr id="16" name="Text Box 18"/>
          <p:cNvSpPr txBox="1">
            <a:spLocks noChangeArrowheads="1"/>
          </p:cNvSpPr>
          <p:nvPr/>
        </p:nvSpPr>
        <p:spPr bwMode="auto">
          <a:xfrm>
            <a:off x="381000" y="0"/>
            <a:ext cx="5181600" cy="457200"/>
          </a:xfrm>
          <a:prstGeom prst="rect">
            <a:avLst/>
          </a:prstGeom>
          <a:noFill/>
          <a:ln w="9525">
            <a:noFill/>
            <a:miter lim="800000"/>
            <a:headEnd/>
            <a:tailEnd/>
          </a:ln>
          <a:effectLst/>
        </p:spPr>
        <p:txBody>
          <a:bodyPr>
            <a:spAutoFit/>
          </a:bodyPr>
          <a:lstStyle/>
          <a:p>
            <a:pPr>
              <a:spcBef>
                <a:spcPct val="50000"/>
              </a:spcBef>
            </a:pPr>
            <a:r>
              <a:rPr lang="id-ID" sz="2400" b="1" dirty="0"/>
              <a:t>I. </a:t>
            </a:r>
            <a:r>
              <a:rPr lang="en-US" sz="2400" b="1" dirty="0"/>
              <a:t>LATAR BELAKANG</a:t>
            </a:r>
            <a:r>
              <a:rPr lang="id-ID" sz="2400" b="1" dirty="0"/>
              <a:t> PENELITIAN</a:t>
            </a:r>
            <a:endParaRPr lang="en-GB" sz="2400" b="1" dirty="0"/>
          </a:p>
        </p:txBody>
      </p:sp>
      <p:sp>
        <p:nvSpPr>
          <p:cNvPr id="17" name="AutoShape 19"/>
          <p:cNvSpPr>
            <a:spLocks noChangeArrowheads="1"/>
          </p:cNvSpPr>
          <p:nvPr/>
        </p:nvSpPr>
        <p:spPr bwMode="auto">
          <a:xfrm flipH="1">
            <a:off x="2895600" y="762000"/>
            <a:ext cx="990600" cy="6096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w="9525">
            <a:solidFill>
              <a:srgbClr val="FF3300"/>
            </a:solidFill>
            <a:miter lim="800000"/>
            <a:headEnd/>
            <a:tailEnd/>
          </a:ln>
          <a:effectLst/>
        </p:spPr>
        <p:txBody>
          <a:bodyPr wrap="none" anchor="ctr"/>
          <a:lstStyle/>
          <a:p>
            <a:endParaRPr lang="en-US"/>
          </a:p>
        </p:txBody>
      </p:sp>
      <p:sp>
        <p:nvSpPr>
          <p:cNvPr id="18" name="Text Box 20"/>
          <p:cNvSpPr txBox="1">
            <a:spLocks noChangeArrowheads="1"/>
          </p:cNvSpPr>
          <p:nvPr/>
        </p:nvSpPr>
        <p:spPr bwMode="auto">
          <a:xfrm>
            <a:off x="3048000" y="914400"/>
            <a:ext cx="762000" cy="304800"/>
          </a:xfrm>
          <a:prstGeom prst="rect">
            <a:avLst/>
          </a:prstGeom>
          <a:noFill/>
          <a:ln w="9525">
            <a:noFill/>
            <a:miter lim="800000"/>
            <a:headEnd/>
            <a:tailEnd/>
          </a:ln>
          <a:effectLst/>
        </p:spPr>
        <p:txBody>
          <a:bodyPr>
            <a:spAutoFit/>
          </a:bodyPr>
          <a:lstStyle/>
          <a:p>
            <a:pPr>
              <a:spcBef>
                <a:spcPct val="50000"/>
              </a:spcBef>
            </a:pPr>
            <a:r>
              <a:rPr lang="id-ID" sz="1400" b="1" dirty="0" smtClean="0">
                <a:solidFill>
                  <a:schemeClr val="bg1"/>
                </a:solidFill>
              </a:rPr>
              <a:t>kuratif</a:t>
            </a:r>
            <a:endParaRPr lang="en-GB" sz="1400" b="1" dirty="0">
              <a:solidFill>
                <a:schemeClr val="bg1"/>
              </a:solidFill>
            </a:endParaRPr>
          </a:p>
        </p:txBody>
      </p:sp>
      <p:sp>
        <p:nvSpPr>
          <p:cNvPr id="20" name="Text Box 24"/>
          <p:cNvSpPr txBox="1">
            <a:spLocks noChangeArrowheads="1"/>
          </p:cNvSpPr>
          <p:nvPr/>
        </p:nvSpPr>
        <p:spPr bwMode="auto">
          <a:xfrm>
            <a:off x="4876800" y="3200400"/>
            <a:ext cx="2133600" cy="1077218"/>
          </a:xfrm>
          <a:prstGeom prst="rect">
            <a:avLst/>
          </a:prstGeom>
          <a:solidFill>
            <a:srgbClr val="FFFFCC"/>
          </a:solidFill>
          <a:ln w="9525">
            <a:solidFill>
              <a:srgbClr val="FF0000"/>
            </a:solidFill>
            <a:miter lim="800000"/>
            <a:headEnd/>
            <a:tailEnd/>
          </a:ln>
          <a:effectLst/>
        </p:spPr>
        <p:txBody>
          <a:bodyPr wrap="square">
            <a:spAutoFit/>
          </a:bodyPr>
          <a:lstStyle/>
          <a:p>
            <a:pPr algn="ctr">
              <a:spcBef>
                <a:spcPct val="50000"/>
              </a:spcBef>
            </a:pPr>
            <a:r>
              <a:rPr lang="id-ID" sz="1600" b="1" dirty="0" smtClean="0">
                <a:solidFill>
                  <a:srgbClr val="000066"/>
                </a:solidFill>
              </a:rPr>
              <a:t>Pendidikan Etika  sebagai salah satu alternatif tindakan preventif</a:t>
            </a:r>
            <a:endParaRPr lang="id-ID" sz="1600" b="1" dirty="0">
              <a:solidFill>
                <a:srgbClr val="000066"/>
              </a:solidFill>
            </a:endParaRPr>
          </a:p>
        </p:txBody>
      </p:sp>
      <p:sp>
        <p:nvSpPr>
          <p:cNvPr id="24" name="AutoShape 33"/>
          <p:cNvSpPr>
            <a:spLocks noChangeArrowheads="1"/>
          </p:cNvSpPr>
          <p:nvPr/>
        </p:nvSpPr>
        <p:spPr bwMode="auto">
          <a:xfrm>
            <a:off x="4419600" y="3276600"/>
            <a:ext cx="533400" cy="6858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00FF"/>
            </a:solidFill>
            <a:miter lim="800000"/>
            <a:headEnd/>
            <a:tailEnd/>
          </a:ln>
          <a:effectLst/>
        </p:spPr>
        <p:txBody>
          <a:bodyPr wrap="none" anchor="ctr"/>
          <a:lstStyle/>
          <a:p>
            <a:endParaRPr lang="en-US"/>
          </a:p>
        </p:txBody>
      </p:sp>
      <p:sp>
        <p:nvSpPr>
          <p:cNvPr id="25" name="AutoShape 35"/>
          <p:cNvSpPr>
            <a:spLocks noChangeArrowheads="1"/>
          </p:cNvSpPr>
          <p:nvPr/>
        </p:nvSpPr>
        <p:spPr bwMode="auto">
          <a:xfrm rot="5400000">
            <a:off x="5171283" y="4244182"/>
            <a:ext cx="609598" cy="6556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00"/>
          </a:solidFill>
          <a:ln w="9525">
            <a:solidFill>
              <a:srgbClr val="FF00FF"/>
            </a:solidFill>
            <a:miter lim="800000"/>
            <a:headEnd/>
            <a:tailEnd/>
          </a:ln>
          <a:effectLst/>
        </p:spPr>
        <p:txBody>
          <a:bodyPr wrap="none" anchor="ctr"/>
          <a:lstStyle/>
          <a:p>
            <a:endParaRPr lang="en-US"/>
          </a:p>
        </p:txBody>
      </p:sp>
      <p:sp>
        <p:nvSpPr>
          <p:cNvPr id="27" name="TextBox 26"/>
          <p:cNvSpPr txBox="1"/>
          <p:nvPr/>
        </p:nvSpPr>
        <p:spPr>
          <a:xfrm>
            <a:off x="6400800" y="154900"/>
            <a:ext cx="2667000" cy="2893100"/>
          </a:xfrm>
          <a:prstGeom prst="rect">
            <a:avLst/>
          </a:prstGeom>
          <a:noFill/>
          <a:ln>
            <a:solidFill>
              <a:srgbClr val="FF0000"/>
            </a:solidFill>
          </a:ln>
        </p:spPr>
        <p:txBody>
          <a:bodyPr wrap="square" rtlCol="0">
            <a:spAutoFit/>
          </a:bodyPr>
          <a:lstStyle/>
          <a:p>
            <a:r>
              <a:rPr lang="id-ID" sz="1400" dirty="0" smtClean="0"/>
              <a:t>Etika : pelajaran tingkah laku ideal &amp; pengetahuan  yang baik dan buruk. </a:t>
            </a:r>
          </a:p>
          <a:p>
            <a:r>
              <a:rPr lang="id-ID" sz="1400" dirty="0" smtClean="0"/>
              <a:t>Etika : menggambarkan tindakan yang benar atau salah dan apa yang harus orang lakukan atau tidak.</a:t>
            </a:r>
          </a:p>
          <a:p>
            <a:r>
              <a:rPr lang="id-ID" sz="1400" dirty="0" smtClean="0"/>
              <a:t>Etika penting karena merupakan kesepakatan pada kebiasan manusia, bagaimana modelnya, bagaimana ia menunjukkan dirinya sendiri, dengan segala sisi baik dan buruk. </a:t>
            </a:r>
          </a:p>
        </p:txBody>
      </p:sp>
      <p:sp>
        <p:nvSpPr>
          <p:cNvPr id="28" name="Bent Arrow 27"/>
          <p:cNvSpPr/>
          <p:nvPr/>
        </p:nvSpPr>
        <p:spPr>
          <a:xfrm rot="10800000">
            <a:off x="7086601" y="3124200"/>
            <a:ext cx="761999" cy="838200"/>
          </a:xfrm>
          <a:prstGeom prst="bentArrow">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33400"/>
            <a:ext cx="5029200" cy="990600"/>
          </a:xfrm>
        </p:spPr>
        <p:txBody>
          <a:bodyPr>
            <a:normAutofit fontScale="90000"/>
          </a:bodyPr>
          <a:lstStyle/>
          <a:p>
            <a:r>
              <a:rPr lang="id-ID" b="1" dirty="0" smtClean="0"/>
              <a:t>Tujuan Penelitian</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endParaRPr lang="id-ID" dirty="0" smtClean="0"/>
          </a:p>
          <a:p>
            <a:r>
              <a:rPr lang="id-ID" dirty="0" smtClean="0"/>
              <a:t>Secara umum penelitian ini bertujuan untuk memperoleh gambaran pandangan dari Mahasiswa di Kota Malang terhadap pendidikan etika dalam membangun karakter bangsa dan tentang kemungkinannya untuk dimasukkan ke dalam Kurikulum sekolah. </a:t>
            </a:r>
          </a:p>
          <a:p>
            <a:pPr>
              <a:buNone/>
            </a:pP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ordArt 2"/>
          <p:cNvSpPr>
            <a:spLocks noChangeArrowheads="1" noChangeShapeType="1" noTextEdit="1"/>
          </p:cNvSpPr>
          <p:nvPr/>
        </p:nvSpPr>
        <p:spPr bwMode="auto">
          <a:xfrm>
            <a:off x="457200" y="76200"/>
            <a:ext cx="6105525" cy="419100"/>
          </a:xfrm>
          <a:prstGeom prst="rect">
            <a:avLst/>
          </a:prstGeom>
        </p:spPr>
        <p:txBody>
          <a:bodyPr wrap="none" fromWordArt="1">
            <a:prstTxWarp prst="textPlain">
              <a:avLst>
                <a:gd name="adj" fmla="val 50000"/>
              </a:avLst>
            </a:prstTxWarp>
          </a:bodyPr>
          <a:lstStyle/>
          <a:p>
            <a:pPr algn="ctr"/>
            <a:r>
              <a:rPr lang="en-US" sz="2800" b="1" kern="10">
                <a:ln w="19050">
                  <a:solidFill>
                    <a:srgbClr val="00FFFF"/>
                  </a:solidFill>
                  <a:round/>
                  <a:headEnd/>
                  <a:tailEnd/>
                </a:ln>
                <a:solidFill>
                  <a:srgbClr val="00FFFF"/>
                </a:solidFill>
                <a:effectLst>
                  <a:outerShdw dist="81320" dir="3080412" algn="ctr" rotWithShape="0">
                    <a:srgbClr val="990000"/>
                  </a:outerShdw>
                </a:effectLst>
                <a:latin typeface="Impact"/>
              </a:rPr>
              <a:t>METODE  PENELITIAN</a:t>
            </a:r>
          </a:p>
        </p:txBody>
      </p:sp>
      <p:sp>
        <p:nvSpPr>
          <p:cNvPr id="5" name="Text Box 3"/>
          <p:cNvSpPr txBox="1">
            <a:spLocks noChangeArrowheads="1"/>
          </p:cNvSpPr>
          <p:nvPr/>
        </p:nvSpPr>
        <p:spPr bwMode="auto">
          <a:xfrm>
            <a:off x="8610600" y="6477000"/>
            <a:ext cx="533400" cy="304800"/>
          </a:xfrm>
          <a:prstGeom prst="rect">
            <a:avLst/>
          </a:prstGeom>
          <a:noFill/>
          <a:ln w="9525">
            <a:noFill/>
            <a:miter lim="800000"/>
            <a:headEnd/>
            <a:tailEnd/>
          </a:ln>
          <a:effectLst/>
        </p:spPr>
        <p:txBody>
          <a:bodyPr>
            <a:spAutoFit/>
          </a:bodyPr>
          <a:lstStyle/>
          <a:p>
            <a:pPr>
              <a:spcBef>
                <a:spcPct val="50000"/>
              </a:spcBef>
            </a:pPr>
            <a:r>
              <a:rPr lang="en-US" sz="1400">
                <a:latin typeface="Times New Roman" pitchFamily="18" charset="0"/>
              </a:rPr>
              <a:t>10</a:t>
            </a:r>
          </a:p>
        </p:txBody>
      </p:sp>
      <p:sp>
        <p:nvSpPr>
          <p:cNvPr id="6" name="Line 4"/>
          <p:cNvSpPr>
            <a:spLocks noChangeShapeType="1"/>
          </p:cNvSpPr>
          <p:nvPr/>
        </p:nvSpPr>
        <p:spPr bwMode="auto">
          <a:xfrm>
            <a:off x="457200" y="1371600"/>
            <a:ext cx="8458200" cy="0"/>
          </a:xfrm>
          <a:prstGeom prst="line">
            <a:avLst/>
          </a:prstGeom>
          <a:noFill/>
          <a:ln w="88900">
            <a:solidFill>
              <a:schemeClr val="bg1"/>
            </a:solidFill>
            <a:prstDash val="sysDot"/>
            <a:round/>
            <a:headEnd/>
            <a:tailEnd/>
          </a:ln>
          <a:effectLst/>
        </p:spPr>
        <p:txBody>
          <a:bodyPr/>
          <a:lstStyle/>
          <a:p>
            <a:endParaRPr lang="en-US"/>
          </a:p>
        </p:txBody>
      </p:sp>
      <p:sp>
        <p:nvSpPr>
          <p:cNvPr id="7" name="AutoShape 5"/>
          <p:cNvSpPr>
            <a:spLocks noChangeArrowheads="1"/>
          </p:cNvSpPr>
          <p:nvPr/>
        </p:nvSpPr>
        <p:spPr bwMode="auto">
          <a:xfrm>
            <a:off x="533400" y="1066800"/>
            <a:ext cx="5562600" cy="457200"/>
          </a:xfrm>
          <a:prstGeom prst="foldedCorner">
            <a:avLst>
              <a:gd name="adj" fmla="val 12500"/>
            </a:avLst>
          </a:prstGeom>
          <a:solidFill>
            <a:srgbClr val="FFFF99"/>
          </a:solidFill>
          <a:ln w="9525">
            <a:solidFill>
              <a:srgbClr val="FF0000"/>
            </a:solidFill>
            <a:round/>
            <a:headEnd/>
            <a:tailEnd/>
          </a:ln>
          <a:effectLst>
            <a:outerShdw dist="180501" dir="2357364" algn="ctr" rotWithShape="0">
              <a:srgbClr val="808080"/>
            </a:outerShdw>
          </a:effectLst>
        </p:spPr>
        <p:txBody>
          <a:bodyPr/>
          <a:lstStyle/>
          <a:p>
            <a:pPr eaLnBrk="0" hangingPunct="0"/>
            <a:r>
              <a:rPr lang="id-ID" sz="1600" b="1" dirty="0">
                <a:latin typeface="Comic Sans MS" pitchFamily="66" charset="0"/>
              </a:rPr>
              <a:t>Desain dan Metode Penelitian </a:t>
            </a:r>
            <a:endParaRPr lang="id-ID" sz="1400" b="1" dirty="0">
              <a:latin typeface="Comic Sans MS" pitchFamily="66" charset="0"/>
            </a:endParaRPr>
          </a:p>
        </p:txBody>
      </p:sp>
      <p:sp>
        <p:nvSpPr>
          <p:cNvPr id="9" name="Oval 7"/>
          <p:cNvSpPr>
            <a:spLocks noChangeArrowheads="1"/>
          </p:cNvSpPr>
          <p:nvPr/>
        </p:nvSpPr>
        <p:spPr bwMode="auto">
          <a:xfrm rot="8467">
            <a:off x="0" y="1901825"/>
            <a:ext cx="3883025" cy="1066800"/>
          </a:xfrm>
          <a:prstGeom prst="ellipse">
            <a:avLst/>
          </a:prstGeom>
          <a:solidFill>
            <a:srgbClr val="FFFF66"/>
          </a:solidFill>
          <a:ln w="9525">
            <a:solidFill>
              <a:srgbClr val="00CCFF"/>
            </a:solidFill>
            <a:round/>
            <a:headEnd/>
            <a:tailEnd/>
          </a:ln>
          <a:effectLst>
            <a:outerShdw dist="179605" dir="2700000" algn="ctr" rotWithShape="0">
              <a:srgbClr val="808080"/>
            </a:outerShdw>
          </a:effectLst>
        </p:spPr>
        <p:txBody>
          <a:bodyPr/>
          <a:lstStyle/>
          <a:p>
            <a:pPr eaLnBrk="0" hangingPunct="0"/>
            <a:r>
              <a:rPr lang="id-ID" sz="1600" b="1" dirty="0" smtClean="0">
                <a:solidFill>
                  <a:srgbClr val="000080"/>
                </a:solidFill>
                <a:latin typeface="Comic Sans MS" pitchFamily="66" charset="0"/>
              </a:rPr>
              <a:t>Alat Observasi: Angket</a:t>
            </a:r>
            <a:endParaRPr lang="id-ID" sz="1600" b="1" dirty="0">
              <a:solidFill>
                <a:srgbClr val="000080"/>
              </a:solidFill>
              <a:latin typeface="Comic Sans MS" pitchFamily="66" charset="0"/>
            </a:endParaRPr>
          </a:p>
        </p:txBody>
      </p:sp>
      <p:sp>
        <p:nvSpPr>
          <p:cNvPr id="11" name="AutoShape 9"/>
          <p:cNvSpPr>
            <a:spLocks noChangeArrowheads="1"/>
          </p:cNvSpPr>
          <p:nvPr/>
        </p:nvSpPr>
        <p:spPr bwMode="auto">
          <a:xfrm>
            <a:off x="4953000" y="2057400"/>
            <a:ext cx="3810000" cy="609600"/>
          </a:xfrm>
          <a:prstGeom prst="foldedCorner">
            <a:avLst>
              <a:gd name="adj" fmla="val 12500"/>
            </a:avLst>
          </a:prstGeom>
          <a:solidFill>
            <a:srgbClr val="FFCCCC"/>
          </a:solidFill>
          <a:ln w="9525">
            <a:solidFill>
              <a:srgbClr val="FF0000"/>
            </a:solidFill>
            <a:round/>
            <a:headEnd/>
            <a:tailEnd/>
          </a:ln>
          <a:effectLst>
            <a:outerShdw dist="234176" dir="2963922" algn="ctr" rotWithShape="0">
              <a:srgbClr val="808080"/>
            </a:outerShdw>
          </a:effectLst>
        </p:spPr>
        <p:txBody>
          <a:bodyPr/>
          <a:lstStyle/>
          <a:p>
            <a:pPr algn="ctr" eaLnBrk="0" hangingPunct="0"/>
            <a:r>
              <a:rPr lang="id-ID" sz="1600" b="1" dirty="0" smtClean="0">
                <a:solidFill>
                  <a:srgbClr val="000066"/>
                </a:solidFill>
                <a:latin typeface="Comic Sans MS" pitchFamily="66" charset="0"/>
              </a:rPr>
              <a:t>Populasi Mahasiswa FKIP UMM</a:t>
            </a:r>
            <a:endParaRPr lang="en-US" sz="1600" b="1" dirty="0">
              <a:solidFill>
                <a:srgbClr val="000066"/>
              </a:solidFill>
              <a:latin typeface="Comic Sans MS" pitchFamily="66" charset="0"/>
            </a:endParaRPr>
          </a:p>
        </p:txBody>
      </p:sp>
      <p:sp>
        <p:nvSpPr>
          <p:cNvPr id="13" name="AutoShape 11"/>
          <p:cNvSpPr>
            <a:spLocks noChangeArrowheads="1"/>
          </p:cNvSpPr>
          <p:nvPr/>
        </p:nvSpPr>
        <p:spPr bwMode="auto">
          <a:xfrm>
            <a:off x="4953000" y="3200400"/>
            <a:ext cx="3886200" cy="533400"/>
          </a:xfrm>
          <a:prstGeom prst="foldedCorner">
            <a:avLst>
              <a:gd name="adj" fmla="val 12500"/>
            </a:avLst>
          </a:prstGeom>
          <a:solidFill>
            <a:srgbClr val="FFCCCC"/>
          </a:solidFill>
          <a:ln w="9525">
            <a:solidFill>
              <a:srgbClr val="FF0000"/>
            </a:solidFill>
            <a:round/>
            <a:headEnd/>
            <a:tailEnd/>
          </a:ln>
          <a:effectLst>
            <a:outerShdw dist="234176" dir="2963922" algn="ctr" rotWithShape="0">
              <a:srgbClr val="808080"/>
            </a:outerShdw>
          </a:effectLst>
        </p:spPr>
        <p:txBody>
          <a:bodyPr/>
          <a:lstStyle/>
          <a:p>
            <a:pPr algn="ctr" eaLnBrk="0" hangingPunct="0"/>
            <a:r>
              <a:rPr lang="en-US" sz="1400" b="1" dirty="0">
                <a:latin typeface="Comic Sans MS" pitchFamily="66" charset="0"/>
              </a:rPr>
              <a:t>JUMLAH </a:t>
            </a:r>
            <a:r>
              <a:rPr lang="id-ID" sz="1400" b="1" dirty="0" smtClean="0">
                <a:latin typeface="Comic Sans MS" pitchFamily="66" charset="0"/>
              </a:rPr>
              <a:t>S</a:t>
            </a:r>
            <a:r>
              <a:rPr lang="en-US" sz="1400" b="1" dirty="0" smtClean="0">
                <a:latin typeface="Comic Sans MS" pitchFamily="66" charset="0"/>
              </a:rPr>
              <a:t>AMPEL</a:t>
            </a:r>
            <a:r>
              <a:rPr lang="en-US" sz="1400" b="1" dirty="0">
                <a:latin typeface="Comic Sans MS" pitchFamily="66" charset="0"/>
              </a:rPr>
              <a:t>: </a:t>
            </a:r>
            <a:r>
              <a:rPr lang="id-ID" sz="1400" b="1" dirty="0" smtClean="0">
                <a:latin typeface="Comic Sans MS" pitchFamily="66" charset="0"/>
              </a:rPr>
              <a:t>306 mhs</a:t>
            </a:r>
            <a:endParaRPr lang="id-ID" sz="1400" b="1" dirty="0">
              <a:latin typeface="Comic Sans MS" pitchFamily="66" charset="0"/>
            </a:endParaRPr>
          </a:p>
        </p:txBody>
      </p:sp>
      <p:sp>
        <p:nvSpPr>
          <p:cNvPr id="15" name="Oval 13"/>
          <p:cNvSpPr>
            <a:spLocks noChangeArrowheads="1"/>
          </p:cNvSpPr>
          <p:nvPr/>
        </p:nvSpPr>
        <p:spPr bwMode="auto">
          <a:xfrm rot="8467">
            <a:off x="-3175" y="3124200"/>
            <a:ext cx="4116388" cy="1066800"/>
          </a:xfrm>
          <a:prstGeom prst="ellipse">
            <a:avLst/>
          </a:prstGeom>
          <a:solidFill>
            <a:srgbClr val="FFFF66"/>
          </a:solidFill>
          <a:ln w="9525">
            <a:solidFill>
              <a:srgbClr val="00CCFF"/>
            </a:solidFill>
            <a:round/>
            <a:headEnd/>
            <a:tailEnd/>
          </a:ln>
          <a:effectLst>
            <a:outerShdw dist="179605" dir="2700000" algn="ctr" rotWithShape="0">
              <a:srgbClr val="808080"/>
            </a:outerShdw>
          </a:effectLst>
        </p:spPr>
        <p:txBody>
          <a:bodyPr/>
          <a:lstStyle/>
          <a:p>
            <a:pPr eaLnBrk="0" hangingPunct="0"/>
            <a:r>
              <a:rPr lang="id-ID" sz="2000" b="1" dirty="0" smtClean="0">
                <a:solidFill>
                  <a:srgbClr val="000080"/>
                </a:solidFill>
                <a:latin typeface="Comic Sans MS" pitchFamily="66" charset="0"/>
              </a:rPr>
              <a:t>Pengambilan sampel</a:t>
            </a:r>
            <a:r>
              <a:rPr lang="en-US" sz="2000" b="1" dirty="0" smtClean="0">
                <a:solidFill>
                  <a:srgbClr val="000080"/>
                </a:solidFill>
                <a:latin typeface="Comic Sans MS" pitchFamily="66" charset="0"/>
              </a:rPr>
              <a:t>:</a:t>
            </a:r>
            <a:endParaRPr lang="en-US" sz="2000" b="1" dirty="0">
              <a:solidFill>
                <a:srgbClr val="000080"/>
              </a:solidFill>
              <a:latin typeface="Comic Sans MS" pitchFamily="66" charset="0"/>
            </a:endParaRPr>
          </a:p>
          <a:p>
            <a:pPr eaLnBrk="0" hangingPunct="0">
              <a:buClr>
                <a:srgbClr val="000080"/>
              </a:buClr>
              <a:buFont typeface="Wingdings" pitchFamily="2" charset="2"/>
              <a:buNone/>
            </a:pPr>
            <a:r>
              <a:rPr lang="id-ID" sz="1200" b="1" dirty="0" smtClean="0">
                <a:solidFill>
                  <a:srgbClr val="000080"/>
                </a:solidFill>
                <a:latin typeface="Comic Sans MS" pitchFamily="66" charset="0"/>
              </a:rPr>
              <a:t>Multistage random sampling</a:t>
            </a:r>
            <a:endParaRPr lang="en-US" sz="1200" b="1" dirty="0">
              <a:solidFill>
                <a:srgbClr val="000080"/>
              </a:solidFill>
              <a:latin typeface="Comic Sans MS" pitchFamily="66" charset="0"/>
            </a:endParaRPr>
          </a:p>
        </p:txBody>
      </p:sp>
      <p:sp>
        <p:nvSpPr>
          <p:cNvPr id="17" name="AutoShape 15"/>
          <p:cNvSpPr>
            <a:spLocks noChangeArrowheads="1"/>
          </p:cNvSpPr>
          <p:nvPr/>
        </p:nvSpPr>
        <p:spPr bwMode="auto">
          <a:xfrm>
            <a:off x="2971800" y="4572000"/>
            <a:ext cx="3276600" cy="2133600"/>
          </a:xfrm>
          <a:prstGeom prst="can">
            <a:avLst>
              <a:gd name="adj" fmla="val 25000"/>
            </a:avLst>
          </a:prstGeom>
          <a:solidFill>
            <a:srgbClr val="660066"/>
          </a:solidFill>
          <a:ln w="38100">
            <a:solidFill>
              <a:srgbClr val="FFFF00"/>
            </a:solidFill>
            <a:round/>
            <a:headEnd/>
            <a:tailEnd/>
          </a:ln>
          <a:effectLst>
            <a:outerShdw dist="211370" dir="3435886" algn="ctr" rotWithShape="0">
              <a:srgbClr val="808080"/>
            </a:outerShdw>
          </a:effectLst>
        </p:spPr>
        <p:txBody>
          <a:bodyPr/>
          <a:lstStyle/>
          <a:p>
            <a:pPr algn="ctr" eaLnBrk="0" hangingPunct="0"/>
            <a:r>
              <a:rPr lang="en-US" b="1" dirty="0" smtClean="0">
                <a:solidFill>
                  <a:schemeClr val="bg1"/>
                </a:solidFill>
                <a:latin typeface="Comic Sans MS" pitchFamily="66" charset="0"/>
              </a:rPr>
              <a:t>A</a:t>
            </a:r>
            <a:r>
              <a:rPr lang="id-ID" b="1" dirty="0" smtClean="0">
                <a:solidFill>
                  <a:schemeClr val="bg1"/>
                </a:solidFill>
                <a:latin typeface="Comic Sans MS" pitchFamily="66" charset="0"/>
              </a:rPr>
              <a:t>nalisis deskriptif Kuantitatif</a:t>
            </a:r>
            <a:endParaRPr lang="en-US" b="1" dirty="0">
              <a:solidFill>
                <a:schemeClr val="bg1"/>
              </a:solidFill>
              <a:latin typeface="Comic Sans MS" pitchFamily="66" charset="0"/>
            </a:endParaRPr>
          </a:p>
          <a:p>
            <a:pPr algn="ctr" eaLnBrk="0" hangingPunct="0"/>
            <a:r>
              <a:rPr lang="en-US" b="1" dirty="0">
                <a:solidFill>
                  <a:schemeClr val="bg1"/>
                </a:solidFill>
                <a:latin typeface="Comic Sans MS" pitchFamily="66" charset="0"/>
              </a:rPr>
              <a:t>-------</a:t>
            </a:r>
          </a:p>
          <a:p>
            <a:pPr algn="ctr" eaLnBrk="0" hangingPunct="0"/>
            <a:r>
              <a:rPr lang="id-ID" b="1" dirty="0" smtClean="0">
                <a:solidFill>
                  <a:schemeClr val="bg1"/>
                </a:solidFill>
                <a:latin typeface="Comic Sans MS" pitchFamily="66" charset="0"/>
              </a:rPr>
              <a:t>Uji X</a:t>
            </a:r>
            <a:r>
              <a:rPr lang="id-ID" b="1" baseline="30000" dirty="0" smtClean="0">
                <a:solidFill>
                  <a:schemeClr val="bg1"/>
                </a:solidFill>
                <a:latin typeface="Comic Sans MS" pitchFamily="66" charset="0"/>
              </a:rPr>
              <a:t>2</a:t>
            </a:r>
            <a:endParaRPr lang="en-US" b="1" baseline="30000" dirty="0">
              <a:solidFill>
                <a:schemeClr val="bg1"/>
              </a:solidFill>
              <a:latin typeface="Comic Sans MS" pitchFamily="66" charset="0"/>
            </a:endParaRPr>
          </a:p>
        </p:txBody>
      </p:sp>
      <p:sp>
        <p:nvSpPr>
          <p:cNvPr id="18" name="AutoShape 16"/>
          <p:cNvSpPr>
            <a:spLocks noChangeArrowheads="1"/>
          </p:cNvSpPr>
          <p:nvPr/>
        </p:nvSpPr>
        <p:spPr bwMode="auto">
          <a:xfrm rot="5400000">
            <a:off x="6362700" y="2476500"/>
            <a:ext cx="609600" cy="838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FFFF"/>
          </a:solidFill>
          <a:ln w="9525">
            <a:solidFill>
              <a:srgbClr val="000000"/>
            </a:solidFill>
            <a:miter lim="800000"/>
            <a:headEnd/>
            <a:tailEnd/>
          </a:ln>
        </p:spPr>
        <p:txBody>
          <a:bodyPr/>
          <a:lstStyle/>
          <a:p>
            <a:endParaRPr lang="en-US"/>
          </a:p>
        </p:txBody>
      </p:sp>
      <p:sp>
        <p:nvSpPr>
          <p:cNvPr id="19" name="AutoShape 17"/>
          <p:cNvSpPr>
            <a:spLocks noChangeArrowheads="1"/>
          </p:cNvSpPr>
          <p:nvPr/>
        </p:nvSpPr>
        <p:spPr bwMode="auto">
          <a:xfrm>
            <a:off x="3886200" y="3086100"/>
            <a:ext cx="1143000" cy="838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9525">
            <a:solidFill>
              <a:srgbClr val="00FFFF"/>
            </a:solidFill>
            <a:miter lim="800000"/>
            <a:headEnd/>
            <a:tailEnd/>
          </a:ln>
        </p:spPr>
        <p:txBody>
          <a:bodyPr/>
          <a:lstStyle/>
          <a:p>
            <a:endParaRPr lang="en-US"/>
          </a:p>
        </p:txBody>
      </p:sp>
      <p:sp>
        <p:nvSpPr>
          <p:cNvPr id="20" name="AutoShape 18"/>
          <p:cNvSpPr>
            <a:spLocks noChangeArrowheads="1"/>
          </p:cNvSpPr>
          <p:nvPr/>
        </p:nvSpPr>
        <p:spPr bwMode="auto">
          <a:xfrm rot="8140928">
            <a:off x="5331102" y="3928920"/>
            <a:ext cx="1450565" cy="838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FFFF"/>
          </a:solidFill>
          <a:ln w="9525">
            <a:solidFill>
              <a:srgbClr val="000000"/>
            </a:solidFill>
            <a:miter lim="800000"/>
            <a:headEnd/>
            <a:tailEnd/>
          </a:ln>
        </p:spPr>
        <p:txBody>
          <a:bodyPr/>
          <a:lstStyle/>
          <a:p>
            <a:endParaRPr lang="en-US"/>
          </a:p>
        </p:txBody>
      </p:sp>
      <p:sp>
        <p:nvSpPr>
          <p:cNvPr id="24" name="AutoShape 22"/>
          <p:cNvSpPr>
            <a:spLocks noChangeArrowheads="1"/>
          </p:cNvSpPr>
          <p:nvPr/>
        </p:nvSpPr>
        <p:spPr bwMode="auto">
          <a:xfrm rot="5400000">
            <a:off x="2476500" y="2628900"/>
            <a:ext cx="609600" cy="838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FF00"/>
          </a:solidFill>
          <a:ln w="9525">
            <a:solidFill>
              <a:srgbClr val="FF0000"/>
            </a:solidFill>
            <a:miter lim="800000"/>
            <a:headEnd/>
            <a:tailEnd/>
          </a:ln>
        </p:spPr>
        <p:txBody>
          <a:bodyPr/>
          <a:lstStyle/>
          <a:p>
            <a:endParaRPr lang="en-US"/>
          </a:p>
        </p:txBody>
      </p:sp>
      <p:sp>
        <p:nvSpPr>
          <p:cNvPr id="25" name="AutoShape 23"/>
          <p:cNvSpPr>
            <a:spLocks noChangeArrowheads="1"/>
          </p:cNvSpPr>
          <p:nvPr/>
        </p:nvSpPr>
        <p:spPr bwMode="auto">
          <a:xfrm rot="2865658">
            <a:off x="2856022" y="3958570"/>
            <a:ext cx="1204840" cy="8382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FF00"/>
          </a:solidFill>
          <a:ln w="9525">
            <a:solidFill>
              <a:srgbClr val="FF0000"/>
            </a:solidFill>
            <a:miter lim="800000"/>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0-#ppt_w/2"/>
                                          </p:val>
                                        </p:tav>
                                        <p:tav tm="100000">
                                          <p:val>
                                            <p:strVal val="#ppt_x"/>
                                          </p:val>
                                        </p:tav>
                                      </p:tavLst>
                                    </p:anim>
                                    <p:anim calcmode="lin" valueType="num">
                                      <p:cBhvr additive="base">
                                        <p:cTn id="32"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0-#ppt_w/2"/>
                                          </p:val>
                                        </p:tav>
                                        <p:tav tm="100000">
                                          <p:val>
                                            <p:strVal val="#ppt_x"/>
                                          </p:val>
                                        </p:tav>
                                      </p:tavLst>
                                    </p:anim>
                                    <p:anim calcmode="lin" valueType="num">
                                      <p:cBhvr additive="base">
                                        <p:cTn id="38"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0-#ppt_w/2"/>
                                          </p:val>
                                        </p:tav>
                                        <p:tav tm="100000">
                                          <p:val>
                                            <p:strVal val="#ppt_x"/>
                                          </p:val>
                                        </p:tav>
                                      </p:tavLst>
                                    </p:anim>
                                    <p:anim calcmode="lin" valueType="num">
                                      <p:cBhvr additive="base">
                                        <p:cTn id="44"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8"/>
                                        </p:tgtEl>
                                        <p:attrNameLst>
                                          <p:attrName>style.visibility</p:attrName>
                                        </p:attrNameLst>
                                      </p:cBhvr>
                                      <p:to>
                                        <p:strVal val="visible"/>
                                      </p:to>
                                    </p:set>
                                    <p:anim calcmode="lin" valueType="num">
                                      <p:cBhvr additive="base">
                                        <p:cTn id="49" dur="500" fill="hold"/>
                                        <p:tgtEl>
                                          <p:spTgt spid="18"/>
                                        </p:tgtEl>
                                        <p:attrNameLst>
                                          <p:attrName>ppt_x</p:attrName>
                                        </p:attrNameLst>
                                      </p:cBhvr>
                                      <p:tavLst>
                                        <p:tav tm="0">
                                          <p:val>
                                            <p:strVal val="0-#ppt_w/2"/>
                                          </p:val>
                                        </p:tav>
                                        <p:tav tm="100000">
                                          <p:val>
                                            <p:strVal val="#ppt_x"/>
                                          </p:val>
                                        </p:tav>
                                      </p:tavLst>
                                    </p:anim>
                                    <p:anim calcmode="lin" valueType="num">
                                      <p:cBhvr additive="base">
                                        <p:cTn id="50"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19"/>
                                        </p:tgtEl>
                                        <p:attrNameLst>
                                          <p:attrName>style.visibility</p:attrName>
                                        </p:attrNameLst>
                                      </p:cBhvr>
                                      <p:to>
                                        <p:strVal val="visible"/>
                                      </p:to>
                                    </p:set>
                                    <p:anim calcmode="lin" valueType="num">
                                      <p:cBhvr additive="base">
                                        <p:cTn id="55" dur="500" fill="hold"/>
                                        <p:tgtEl>
                                          <p:spTgt spid="19"/>
                                        </p:tgtEl>
                                        <p:attrNameLst>
                                          <p:attrName>ppt_x</p:attrName>
                                        </p:attrNameLst>
                                      </p:cBhvr>
                                      <p:tavLst>
                                        <p:tav tm="0">
                                          <p:val>
                                            <p:strVal val="0-#ppt_w/2"/>
                                          </p:val>
                                        </p:tav>
                                        <p:tav tm="100000">
                                          <p:val>
                                            <p:strVal val="#ppt_x"/>
                                          </p:val>
                                        </p:tav>
                                      </p:tavLst>
                                    </p:anim>
                                    <p:anim calcmode="lin" valueType="num">
                                      <p:cBhvr additive="base">
                                        <p:cTn id="56"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fill="hold"/>
                                        <p:tgtEl>
                                          <p:spTgt spid="20"/>
                                        </p:tgtEl>
                                        <p:attrNameLst>
                                          <p:attrName>ppt_x</p:attrName>
                                        </p:attrNameLst>
                                      </p:cBhvr>
                                      <p:tavLst>
                                        <p:tav tm="0">
                                          <p:val>
                                            <p:strVal val="0-#ppt_w/2"/>
                                          </p:val>
                                        </p:tav>
                                        <p:tav tm="100000">
                                          <p:val>
                                            <p:strVal val="#ppt_x"/>
                                          </p:val>
                                        </p:tav>
                                      </p:tavLst>
                                    </p:anim>
                                    <p:anim calcmode="lin" valueType="num">
                                      <p:cBhvr additive="base">
                                        <p:cTn id="62"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0-#ppt_w/2"/>
                                          </p:val>
                                        </p:tav>
                                        <p:tav tm="100000">
                                          <p:val>
                                            <p:strVal val="#ppt_x"/>
                                          </p:val>
                                        </p:tav>
                                      </p:tavLst>
                                    </p:anim>
                                    <p:anim calcmode="lin" valueType="num">
                                      <p:cBhvr additive="base">
                                        <p:cTn id="68"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25"/>
                                        </p:tgtEl>
                                        <p:attrNameLst>
                                          <p:attrName>style.visibility</p:attrName>
                                        </p:attrNameLst>
                                      </p:cBhvr>
                                      <p:to>
                                        <p:strVal val="visible"/>
                                      </p:to>
                                    </p:set>
                                    <p:anim calcmode="lin" valueType="num">
                                      <p:cBhvr additive="base">
                                        <p:cTn id="73" dur="500" fill="hold"/>
                                        <p:tgtEl>
                                          <p:spTgt spid="25"/>
                                        </p:tgtEl>
                                        <p:attrNameLst>
                                          <p:attrName>ppt_x</p:attrName>
                                        </p:attrNameLst>
                                      </p:cBhvr>
                                      <p:tavLst>
                                        <p:tav tm="0">
                                          <p:val>
                                            <p:strVal val="0-#ppt_w/2"/>
                                          </p:val>
                                        </p:tav>
                                        <p:tav tm="100000">
                                          <p:val>
                                            <p:strVal val="#ppt_x"/>
                                          </p:val>
                                        </p:tav>
                                      </p:tavLst>
                                    </p:anim>
                                    <p:anim calcmode="lin" valueType="num">
                                      <p:cBhvr additive="base">
                                        <p:cTn id="74" dur="500" fill="hold"/>
                                        <p:tgtEl>
                                          <p:spTgt spid="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autoUpdateAnimBg="0"/>
      <p:bldP spid="9" grpId="0" animBg="1" autoUpdateAnimBg="0"/>
      <p:bldP spid="11" grpId="0" animBg="1" autoUpdateAnimBg="0"/>
      <p:bldP spid="13" grpId="0" animBg="1" autoUpdateAnimBg="0"/>
      <p:bldP spid="15" grpId="0" animBg="1" autoUpdateAnimBg="0"/>
      <p:bldP spid="17" grpId="0" animBg="1" autoUpdateAnimBg="0"/>
      <p:bldP spid="18" grpId="0" animBg="1"/>
      <p:bldP spid="19" grpId="0" animBg="1"/>
      <p:bldP spid="20" grpId="0" animBg="1"/>
      <p:bldP spid="24"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smtClean="0"/>
              <a:t>Hasil Penelitian dan Pembahasan </a:t>
            </a:r>
            <a:r>
              <a:rPr lang="id-ID" dirty="0" smtClean="0"/>
              <a:t/>
            </a:r>
            <a:br>
              <a:rPr lang="id-ID" dirty="0" smtClean="0"/>
            </a:br>
            <a:endParaRPr lang="id-ID" dirty="0"/>
          </a:p>
        </p:txBody>
      </p:sp>
      <p:sp>
        <p:nvSpPr>
          <p:cNvPr id="3" name="Content Placeholder 2"/>
          <p:cNvSpPr>
            <a:spLocks noGrp="1"/>
          </p:cNvSpPr>
          <p:nvPr>
            <p:ph idx="1"/>
          </p:nvPr>
        </p:nvSpPr>
        <p:spPr/>
        <p:txBody>
          <a:bodyPr/>
          <a:lstStyle/>
          <a:p>
            <a:pPr>
              <a:buNone/>
            </a:pPr>
            <a:r>
              <a:rPr lang="id-ID" b="1" dirty="0" smtClean="0"/>
              <a:t>Gambaran Umum Responden</a:t>
            </a:r>
          </a:p>
          <a:p>
            <a:r>
              <a:rPr lang="id-ID" dirty="0" smtClean="0"/>
              <a:t>Dari 306 mahasiswa FKIP yang dijadikan sampel penelitian, yang terdiri dari 58 laki-laki dan  248 perempuan, diperoleh data bahwa rata-rata berusia 20,5 tahun, dengan usia yang paling muda adalah 19 tahun dan usia yang paling tua 22 tahun</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3200" b="1" dirty="0" smtClean="0"/>
              <a:t>Tabel 1. Distribusi Jenis Kelamin Responden pada masing-masing jurusan </a:t>
            </a:r>
            <a:br>
              <a:rPr lang="id-ID" sz="3200" b="1" dirty="0" smtClean="0"/>
            </a:br>
            <a:endParaRPr lang="id-ID" sz="3200" dirty="0"/>
          </a:p>
        </p:txBody>
      </p:sp>
      <p:graphicFrame>
        <p:nvGraphicFramePr>
          <p:cNvPr id="4" name="Content Placeholder 3"/>
          <p:cNvGraphicFramePr>
            <a:graphicFrameLocks noGrp="1"/>
          </p:cNvGraphicFramePr>
          <p:nvPr>
            <p:ph idx="1"/>
          </p:nvPr>
        </p:nvGraphicFramePr>
        <p:xfrm>
          <a:off x="457200" y="1600200"/>
          <a:ext cx="8229600" cy="2123440"/>
        </p:xfrm>
        <a:graphic>
          <a:graphicData uri="http://schemas.openxmlformats.org/drawingml/2006/table">
            <a:tbl>
              <a:tblPr firstRow="1" bandRow="1">
                <a:tableStyleId>{5C22544A-7EE6-4342-B048-85BDC9FD1C3A}</a:tableStyleId>
              </a:tblPr>
              <a:tblGrid>
                <a:gridCol w="3505200"/>
                <a:gridCol w="1447800"/>
                <a:gridCol w="1143000"/>
                <a:gridCol w="1143000"/>
                <a:gridCol w="990600"/>
              </a:tblGrid>
              <a:tr h="370840">
                <a:tc rowSpan="2">
                  <a:txBody>
                    <a:bodyPr/>
                    <a:lstStyle/>
                    <a:p>
                      <a:r>
                        <a:rPr lang="id-ID" sz="1800" b="1" kern="1200" dirty="0" smtClean="0">
                          <a:solidFill>
                            <a:schemeClr val="lt1"/>
                          </a:solidFill>
                          <a:latin typeface="+mn-lt"/>
                          <a:ea typeface="+mn-ea"/>
                          <a:cs typeface="+mn-cs"/>
                        </a:rPr>
                        <a:t>Jenis Jurusan </a:t>
                      </a:r>
                      <a:endParaRPr lang="id-ID" dirty="0"/>
                    </a:p>
                  </a:txBody>
                  <a:tcPr/>
                </a:tc>
                <a:tc gridSpan="2">
                  <a:txBody>
                    <a:bodyPr/>
                    <a:lstStyle/>
                    <a:p>
                      <a:r>
                        <a:rPr lang="id-ID" dirty="0" smtClean="0"/>
                        <a:t>laki2</a:t>
                      </a:r>
                      <a:endParaRPr lang="id-ID" dirty="0"/>
                    </a:p>
                  </a:txBody>
                  <a:tcPr/>
                </a:tc>
                <a:tc hMerge="1">
                  <a:txBody>
                    <a:bodyPr/>
                    <a:lstStyle/>
                    <a:p>
                      <a:endParaRPr lang="id-ID" dirty="0"/>
                    </a:p>
                  </a:txBody>
                  <a:tcPr/>
                </a:tc>
                <a:tc gridSpan="2">
                  <a:txBody>
                    <a:bodyPr/>
                    <a:lstStyle/>
                    <a:p>
                      <a:r>
                        <a:rPr lang="id-ID" dirty="0" smtClean="0"/>
                        <a:t>Perempuan</a:t>
                      </a:r>
                      <a:endParaRPr lang="id-ID" dirty="0"/>
                    </a:p>
                  </a:txBody>
                  <a:tcPr/>
                </a:tc>
                <a:tc hMerge="1">
                  <a:txBody>
                    <a:bodyPr/>
                    <a:lstStyle/>
                    <a:p>
                      <a:endParaRPr lang="id-ID" dirty="0"/>
                    </a:p>
                  </a:txBody>
                  <a:tcPr/>
                </a:tc>
              </a:tr>
              <a:tr h="370840">
                <a:tc vMerge="1">
                  <a:txBody>
                    <a:bodyPr/>
                    <a:lstStyle/>
                    <a:p>
                      <a:endParaRPr lang="id-ID" dirty="0"/>
                    </a:p>
                  </a:txBody>
                  <a:tcPr/>
                </a:tc>
                <a:tc>
                  <a:txBody>
                    <a:bodyPr/>
                    <a:lstStyle/>
                    <a:p>
                      <a:r>
                        <a:rPr lang="id-ID" dirty="0" smtClean="0"/>
                        <a:t>frekuensi</a:t>
                      </a:r>
                      <a:endParaRPr lang="id-ID" dirty="0"/>
                    </a:p>
                  </a:txBody>
                  <a:tcPr/>
                </a:tc>
                <a:tc>
                  <a:txBody>
                    <a:bodyPr/>
                    <a:lstStyle/>
                    <a:p>
                      <a:r>
                        <a:rPr lang="id-ID" dirty="0" smtClean="0"/>
                        <a:t>%</a:t>
                      </a:r>
                      <a:endParaRPr lang="id-ID" dirty="0"/>
                    </a:p>
                  </a:txBody>
                  <a:tcPr/>
                </a:tc>
                <a:tc>
                  <a:txBody>
                    <a:bodyPr/>
                    <a:lstStyle/>
                    <a:p>
                      <a:r>
                        <a:rPr lang="id-ID" dirty="0" smtClean="0"/>
                        <a:t>frekuensi</a:t>
                      </a:r>
                      <a:endParaRPr lang="id-ID" dirty="0"/>
                    </a:p>
                  </a:txBody>
                  <a:tcPr/>
                </a:tc>
                <a:tc>
                  <a:txBody>
                    <a:bodyPr/>
                    <a:lstStyle/>
                    <a:p>
                      <a:r>
                        <a:rPr lang="id-ID" dirty="0" smtClean="0"/>
                        <a:t>%</a:t>
                      </a:r>
                      <a:endParaRPr lang="id-ID" dirty="0"/>
                    </a:p>
                  </a:txBody>
                  <a:tcPr/>
                </a:tc>
              </a:tr>
              <a:tr h="370840">
                <a:tc>
                  <a:txBody>
                    <a:bodyPr/>
                    <a:lstStyle/>
                    <a:p>
                      <a:r>
                        <a:rPr lang="id-ID" sz="1800" kern="1200" dirty="0" smtClean="0">
                          <a:solidFill>
                            <a:schemeClr val="dk1"/>
                          </a:solidFill>
                          <a:latin typeface="+mn-lt"/>
                          <a:ea typeface="+mn-ea"/>
                          <a:cs typeface="+mn-cs"/>
                        </a:rPr>
                        <a:t>MIPA (PS Matematika dan Biologi)</a:t>
                      </a:r>
                      <a:endParaRPr lang="id-ID" dirty="0"/>
                    </a:p>
                  </a:txBody>
                  <a:tcPr/>
                </a:tc>
                <a:tc>
                  <a:txBody>
                    <a:bodyPr/>
                    <a:lstStyle/>
                    <a:p>
                      <a:r>
                        <a:rPr lang="id-ID" dirty="0" smtClean="0"/>
                        <a:t>30</a:t>
                      </a:r>
                      <a:endParaRPr lang="id-ID" dirty="0"/>
                    </a:p>
                  </a:txBody>
                  <a:tcPr/>
                </a:tc>
                <a:tc>
                  <a:txBody>
                    <a:bodyPr/>
                    <a:lstStyle/>
                    <a:p>
                      <a:r>
                        <a:rPr lang="id-ID" dirty="0" smtClean="0"/>
                        <a:t>29,41</a:t>
                      </a:r>
                      <a:endParaRPr lang="id-ID" dirty="0"/>
                    </a:p>
                  </a:txBody>
                  <a:tcPr/>
                </a:tc>
                <a:tc>
                  <a:txBody>
                    <a:bodyPr/>
                    <a:lstStyle/>
                    <a:p>
                      <a:r>
                        <a:rPr lang="id-ID" dirty="0" smtClean="0"/>
                        <a:t>102</a:t>
                      </a:r>
                      <a:endParaRPr lang="id-ID" dirty="0"/>
                    </a:p>
                  </a:txBody>
                  <a:tcPr/>
                </a:tc>
                <a:tc>
                  <a:txBody>
                    <a:bodyPr/>
                    <a:lstStyle/>
                    <a:p>
                      <a:r>
                        <a:rPr lang="id-ID" dirty="0" smtClean="0"/>
                        <a:t>70,59</a:t>
                      </a:r>
                      <a:endParaRPr lang="id-ID" dirty="0"/>
                    </a:p>
                  </a:txBody>
                  <a:tcPr/>
                </a:tc>
              </a:tr>
              <a:tr h="370840">
                <a:tc>
                  <a:txBody>
                    <a:bodyPr/>
                    <a:lstStyle/>
                    <a:p>
                      <a:r>
                        <a:rPr lang="id-ID" sz="1800" kern="1200" dirty="0" smtClean="0">
                          <a:solidFill>
                            <a:schemeClr val="dk1"/>
                          </a:solidFill>
                          <a:latin typeface="+mn-lt"/>
                          <a:ea typeface="+mn-ea"/>
                          <a:cs typeface="+mn-cs"/>
                        </a:rPr>
                        <a:t>Bahasa dan IPS  (bahasa Inggris, bhs Indonesia dan Civic</a:t>
                      </a:r>
                      <a:r>
                        <a:rPr lang="id-ID" sz="1800" kern="1200" baseline="0" dirty="0" smtClean="0">
                          <a:solidFill>
                            <a:schemeClr val="dk1"/>
                          </a:solidFill>
                          <a:latin typeface="+mn-lt"/>
                          <a:ea typeface="+mn-ea"/>
                          <a:cs typeface="+mn-cs"/>
                        </a:rPr>
                        <a:t> </a:t>
                      </a:r>
                      <a:r>
                        <a:rPr lang="id-ID" sz="1800" kern="1200" dirty="0" smtClean="0">
                          <a:solidFill>
                            <a:schemeClr val="dk1"/>
                          </a:solidFill>
                          <a:latin typeface="+mn-lt"/>
                          <a:ea typeface="+mn-ea"/>
                          <a:cs typeface="+mn-cs"/>
                        </a:rPr>
                        <a:t>hukum)</a:t>
                      </a:r>
                      <a:endParaRPr lang="id-ID" dirty="0"/>
                    </a:p>
                  </a:txBody>
                  <a:tcPr/>
                </a:tc>
                <a:tc>
                  <a:txBody>
                    <a:bodyPr/>
                    <a:lstStyle/>
                    <a:p>
                      <a:r>
                        <a:rPr lang="id-ID" dirty="0" smtClean="0"/>
                        <a:t>28</a:t>
                      </a:r>
                      <a:endParaRPr lang="id-ID" dirty="0"/>
                    </a:p>
                  </a:txBody>
                  <a:tcPr/>
                </a:tc>
                <a:tc>
                  <a:txBody>
                    <a:bodyPr/>
                    <a:lstStyle/>
                    <a:p>
                      <a:r>
                        <a:rPr lang="id-ID" dirty="0" smtClean="0"/>
                        <a:t>16,09</a:t>
                      </a:r>
                      <a:endParaRPr lang="id-ID" dirty="0"/>
                    </a:p>
                  </a:txBody>
                  <a:tcPr/>
                </a:tc>
                <a:tc>
                  <a:txBody>
                    <a:bodyPr/>
                    <a:lstStyle/>
                    <a:p>
                      <a:r>
                        <a:rPr lang="id-ID" dirty="0" smtClean="0"/>
                        <a:t>146</a:t>
                      </a:r>
                      <a:endParaRPr lang="id-ID" dirty="0"/>
                    </a:p>
                  </a:txBody>
                  <a:tcPr/>
                </a:tc>
                <a:tc>
                  <a:txBody>
                    <a:bodyPr/>
                    <a:lstStyle/>
                    <a:p>
                      <a:r>
                        <a:rPr lang="id-ID" dirty="0" smtClean="0"/>
                        <a:t>83,91</a:t>
                      </a:r>
                      <a:endParaRPr lang="id-ID" dirty="0"/>
                    </a:p>
                  </a:txBody>
                  <a:tcPr/>
                </a:tc>
              </a:tr>
              <a:tr h="370840">
                <a:tc>
                  <a:txBody>
                    <a:bodyPr/>
                    <a:lstStyle/>
                    <a:p>
                      <a:r>
                        <a:rPr lang="id-ID" dirty="0" smtClean="0"/>
                        <a:t>total</a:t>
                      </a:r>
                      <a:endParaRPr lang="id-ID" dirty="0"/>
                    </a:p>
                  </a:txBody>
                  <a:tcPr/>
                </a:tc>
                <a:tc>
                  <a:txBody>
                    <a:bodyPr/>
                    <a:lstStyle/>
                    <a:p>
                      <a:r>
                        <a:rPr lang="id-ID" dirty="0" smtClean="0"/>
                        <a:t>58</a:t>
                      </a:r>
                      <a:endParaRPr lang="id-ID" dirty="0"/>
                    </a:p>
                  </a:txBody>
                  <a:tcPr/>
                </a:tc>
                <a:tc>
                  <a:txBody>
                    <a:bodyPr/>
                    <a:lstStyle/>
                    <a:p>
                      <a:r>
                        <a:rPr lang="id-ID" dirty="0" smtClean="0"/>
                        <a:t>18,95</a:t>
                      </a:r>
                      <a:endParaRPr lang="id-ID" dirty="0"/>
                    </a:p>
                  </a:txBody>
                  <a:tcPr/>
                </a:tc>
                <a:tc>
                  <a:txBody>
                    <a:bodyPr/>
                    <a:lstStyle/>
                    <a:p>
                      <a:r>
                        <a:rPr lang="id-ID" dirty="0" smtClean="0"/>
                        <a:t>248</a:t>
                      </a:r>
                      <a:endParaRPr lang="id-ID" dirty="0"/>
                    </a:p>
                  </a:txBody>
                  <a:tcPr/>
                </a:tc>
                <a:tc>
                  <a:txBody>
                    <a:bodyPr/>
                    <a:lstStyle/>
                    <a:p>
                      <a:r>
                        <a:rPr lang="id-ID" dirty="0" smtClean="0"/>
                        <a:t>81,05</a:t>
                      </a:r>
                      <a:endParaRPr lang="id-ID"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228600"/>
            <a:ext cx="9144000" cy="1143000"/>
          </a:xfrm>
        </p:spPr>
        <p:txBody>
          <a:bodyPr/>
          <a:lstStyle/>
          <a:p>
            <a:r>
              <a:rPr lang="en-US" sz="4800" b="1">
                <a:solidFill>
                  <a:schemeClr val="tx1"/>
                </a:solidFill>
                <a:effectLst>
                  <a:outerShdw blurRad="38100" dist="38100" dir="2700000" algn="tl">
                    <a:srgbClr val="C0C0C0"/>
                  </a:outerShdw>
                </a:effectLst>
                <a:latin typeface="Calisto MT" pitchFamily="18" charset="0"/>
              </a:rPr>
              <a:t>Belahan Otak</a:t>
            </a:r>
          </a:p>
        </p:txBody>
      </p:sp>
      <p:pic>
        <p:nvPicPr>
          <p:cNvPr id="24579" name="Picture 3" descr="brain-human-marker-bg"/>
          <p:cNvPicPr>
            <a:picLocks noChangeAspect="1" noChangeArrowheads="1"/>
          </p:cNvPicPr>
          <p:nvPr/>
        </p:nvPicPr>
        <p:blipFill>
          <a:blip r:embed="rId3"/>
          <a:srcRect/>
          <a:stretch>
            <a:fillRect/>
          </a:stretch>
        </p:blipFill>
        <p:spPr bwMode="auto">
          <a:xfrm>
            <a:off x="3711575" y="1981200"/>
            <a:ext cx="2057400" cy="3581400"/>
          </a:xfrm>
          <a:prstGeom prst="rect">
            <a:avLst/>
          </a:prstGeom>
          <a:noFill/>
        </p:spPr>
      </p:pic>
      <p:sp>
        <p:nvSpPr>
          <p:cNvPr id="24580" name="AutoShape 4"/>
          <p:cNvSpPr>
            <a:spLocks/>
          </p:cNvSpPr>
          <p:nvPr/>
        </p:nvSpPr>
        <p:spPr bwMode="auto">
          <a:xfrm>
            <a:off x="1196975" y="1371600"/>
            <a:ext cx="914400" cy="609600"/>
          </a:xfrm>
          <a:prstGeom prst="borderCallout2">
            <a:avLst>
              <a:gd name="adj1" fmla="val 18750"/>
              <a:gd name="adj2" fmla="val 108333"/>
              <a:gd name="adj3" fmla="val 18750"/>
              <a:gd name="adj4" fmla="val 190106"/>
              <a:gd name="adj5" fmla="val 150000"/>
              <a:gd name="adj6" fmla="val 275000"/>
            </a:avLst>
          </a:prstGeom>
          <a:gradFill rotWithShape="1">
            <a:gsLst>
              <a:gs pos="0">
                <a:srgbClr val="FFFFCC"/>
              </a:gs>
              <a:gs pos="100000">
                <a:srgbClr val="CCFFCC"/>
              </a:gs>
            </a:gsLst>
            <a:path path="shape">
              <a:fillToRect l="50000" t="50000" r="50000" b="50000"/>
            </a:path>
          </a:gradFill>
          <a:ln w="12700">
            <a:solidFill>
              <a:srgbClr val="0000FF"/>
            </a:solidFill>
            <a:miter lim="800000"/>
            <a:headEnd/>
            <a:tailEnd/>
          </a:ln>
          <a:effectLst/>
        </p:spPr>
        <p:txBody>
          <a:bodyPr/>
          <a:lstStyle/>
          <a:p>
            <a:pPr algn="ctr" eaLnBrk="1" hangingPunct="1"/>
            <a:r>
              <a:rPr lang="en-US" sz="1900">
                <a:latin typeface="Calisto MT" pitchFamily="18" charset="0"/>
                <a:cs typeface="Arial" pitchFamily="34" charset="0"/>
              </a:rPr>
              <a:t>Organ Kiri</a:t>
            </a:r>
          </a:p>
        </p:txBody>
      </p:sp>
      <p:sp>
        <p:nvSpPr>
          <p:cNvPr id="24581" name="AutoShape 5"/>
          <p:cNvSpPr>
            <a:spLocks/>
          </p:cNvSpPr>
          <p:nvPr/>
        </p:nvSpPr>
        <p:spPr bwMode="auto">
          <a:xfrm>
            <a:off x="7235825" y="1447800"/>
            <a:ext cx="914400" cy="609600"/>
          </a:xfrm>
          <a:prstGeom prst="borderCallout2">
            <a:avLst>
              <a:gd name="adj1" fmla="val 18750"/>
              <a:gd name="adj2" fmla="val -8333"/>
              <a:gd name="adj3" fmla="val 18750"/>
              <a:gd name="adj4" fmla="val -83856"/>
              <a:gd name="adj5" fmla="val 138542"/>
              <a:gd name="adj6" fmla="val -162329"/>
            </a:avLst>
          </a:prstGeom>
          <a:gradFill rotWithShape="1">
            <a:gsLst>
              <a:gs pos="0">
                <a:srgbClr val="FFFFCC"/>
              </a:gs>
              <a:gs pos="100000">
                <a:srgbClr val="CCFFCC"/>
              </a:gs>
            </a:gsLst>
            <a:path path="shape">
              <a:fillToRect l="50000" t="50000" r="50000" b="50000"/>
            </a:path>
          </a:gradFill>
          <a:ln w="12700">
            <a:solidFill>
              <a:srgbClr val="0000FF"/>
            </a:solidFill>
            <a:miter lim="800000"/>
            <a:headEnd/>
            <a:tailEnd/>
          </a:ln>
          <a:effectLst/>
        </p:spPr>
        <p:txBody>
          <a:bodyPr/>
          <a:lstStyle/>
          <a:p>
            <a:pPr algn="ctr" eaLnBrk="1" hangingPunct="1"/>
            <a:r>
              <a:rPr lang="en-US" sz="1900">
                <a:latin typeface="Calisto MT" pitchFamily="18" charset="0"/>
                <a:cs typeface="Arial" pitchFamily="34" charset="0"/>
              </a:rPr>
              <a:t>Organ kanan</a:t>
            </a:r>
          </a:p>
        </p:txBody>
      </p:sp>
      <p:sp>
        <p:nvSpPr>
          <p:cNvPr id="24582" name="AutoShape 6"/>
          <p:cNvSpPr>
            <a:spLocks/>
          </p:cNvSpPr>
          <p:nvPr/>
        </p:nvSpPr>
        <p:spPr bwMode="auto">
          <a:xfrm>
            <a:off x="892175" y="2362200"/>
            <a:ext cx="1600200" cy="990600"/>
          </a:xfrm>
          <a:prstGeom prst="borderCallout2">
            <a:avLst>
              <a:gd name="adj1" fmla="val 11537"/>
              <a:gd name="adj2" fmla="val 104764"/>
              <a:gd name="adj3" fmla="val 11537"/>
              <a:gd name="adj4" fmla="val 147125"/>
              <a:gd name="adj5" fmla="val 68431"/>
              <a:gd name="adj6" fmla="val 190972"/>
            </a:avLst>
          </a:prstGeom>
          <a:gradFill rotWithShape="1">
            <a:gsLst>
              <a:gs pos="0">
                <a:srgbClr val="FFFFCC"/>
              </a:gs>
              <a:gs pos="100000">
                <a:srgbClr val="CCFFCC"/>
              </a:gs>
            </a:gsLst>
            <a:path path="shape">
              <a:fillToRect l="50000" t="50000" r="50000" b="50000"/>
            </a:path>
          </a:gradFill>
          <a:ln w="12700">
            <a:solidFill>
              <a:srgbClr val="0000FF"/>
            </a:solidFill>
            <a:miter lim="800000"/>
            <a:headEnd/>
            <a:tailEnd/>
          </a:ln>
          <a:effectLst/>
        </p:spPr>
        <p:txBody>
          <a:bodyPr/>
          <a:lstStyle/>
          <a:p>
            <a:pPr algn="ctr" eaLnBrk="1" hangingPunct="1"/>
            <a:r>
              <a:rPr lang="en-US" sz="1900">
                <a:latin typeface="Calisto MT" pitchFamily="18" charset="0"/>
                <a:cs typeface="Arial" pitchFamily="34" charset="0"/>
              </a:rPr>
              <a:t>Kedudukan : sebagai</a:t>
            </a:r>
          </a:p>
          <a:p>
            <a:pPr algn="ctr" eaLnBrk="1" hangingPunct="1"/>
            <a:r>
              <a:rPr lang="en-US" sz="1900">
                <a:latin typeface="Calisto MT" pitchFamily="18" charset="0"/>
                <a:cs typeface="Arial" pitchFamily="34" charset="0"/>
              </a:rPr>
              <a:t>Khalifah</a:t>
            </a:r>
          </a:p>
        </p:txBody>
      </p:sp>
      <p:sp>
        <p:nvSpPr>
          <p:cNvPr id="24583" name="AutoShape 7"/>
          <p:cNvSpPr>
            <a:spLocks/>
          </p:cNvSpPr>
          <p:nvPr/>
        </p:nvSpPr>
        <p:spPr bwMode="auto">
          <a:xfrm>
            <a:off x="663575" y="3657600"/>
            <a:ext cx="2036763" cy="914400"/>
          </a:xfrm>
          <a:prstGeom prst="borderCallout2">
            <a:avLst>
              <a:gd name="adj1" fmla="val 12500"/>
              <a:gd name="adj2" fmla="val 103741"/>
              <a:gd name="adj3" fmla="val 12500"/>
              <a:gd name="adj4" fmla="val 133981"/>
              <a:gd name="adj5" fmla="val 3125"/>
              <a:gd name="adj6" fmla="val 165236"/>
            </a:avLst>
          </a:prstGeom>
          <a:gradFill rotWithShape="1">
            <a:gsLst>
              <a:gs pos="0">
                <a:srgbClr val="FFFFCC"/>
              </a:gs>
              <a:gs pos="100000">
                <a:srgbClr val="CCFFCC"/>
              </a:gs>
            </a:gsLst>
            <a:path path="shape">
              <a:fillToRect l="50000" t="50000" r="50000" b="50000"/>
            </a:path>
          </a:gradFill>
          <a:ln w="12700">
            <a:solidFill>
              <a:srgbClr val="0000FF"/>
            </a:solidFill>
            <a:miter lim="800000"/>
            <a:headEnd/>
            <a:tailEnd/>
          </a:ln>
          <a:effectLst/>
        </p:spPr>
        <p:txBody>
          <a:bodyPr/>
          <a:lstStyle/>
          <a:p>
            <a:pPr algn="ctr" eaLnBrk="1" hangingPunct="1"/>
            <a:r>
              <a:rPr lang="en-US" sz="1900">
                <a:latin typeface="Calisto MT" pitchFamily="18" charset="0"/>
                <a:cs typeface="Arial" pitchFamily="34" charset="0"/>
              </a:rPr>
              <a:t>Sikap :</a:t>
            </a:r>
          </a:p>
          <a:p>
            <a:pPr algn="ctr" eaLnBrk="1" hangingPunct="1"/>
            <a:r>
              <a:rPr lang="en-US" sz="1900">
                <a:latin typeface="Calisto MT" pitchFamily="18" charset="0"/>
                <a:cs typeface="Arial" pitchFamily="34" charset="0"/>
              </a:rPr>
              <a:t>Bebas, Jalan sendiri, Bertanya</a:t>
            </a:r>
          </a:p>
        </p:txBody>
      </p:sp>
      <p:sp>
        <p:nvSpPr>
          <p:cNvPr id="24584" name="AutoShape 8"/>
          <p:cNvSpPr>
            <a:spLocks/>
          </p:cNvSpPr>
          <p:nvPr/>
        </p:nvSpPr>
        <p:spPr bwMode="auto">
          <a:xfrm>
            <a:off x="1042988" y="5029200"/>
            <a:ext cx="1525587" cy="631825"/>
          </a:xfrm>
          <a:prstGeom prst="borderCallout2">
            <a:avLst>
              <a:gd name="adj1" fmla="val 18093"/>
              <a:gd name="adj2" fmla="val 104995"/>
              <a:gd name="adj3" fmla="val 18093"/>
              <a:gd name="adj4" fmla="val 155046"/>
              <a:gd name="adj5" fmla="val -56532"/>
              <a:gd name="adj6" fmla="val 206972"/>
            </a:avLst>
          </a:prstGeom>
          <a:gradFill rotWithShape="1">
            <a:gsLst>
              <a:gs pos="0">
                <a:srgbClr val="FFFFCC"/>
              </a:gs>
              <a:gs pos="100000">
                <a:srgbClr val="CCFFCC"/>
              </a:gs>
            </a:gsLst>
            <a:path path="shape">
              <a:fillToRect l="50000" t="50000" r="50000" b="50000"/>
            </a:path>
          </a:gradFill>
          <a:ln w="12700">
            <a:solidFill>
              <a:srgbClr val="0000FF"/>
            </a:solidFill>
            <a:miter lim="800000"/>
            <a:headEnd/>
            <a:tailEnd/>
          </a:ln>
          <a:effectLst/>
        </p:spPr>
        <p:txBody>
          <a:bodyPr/>
          <a:lstStyle/>
          <a:p>
            <a:pPr algn="ctr" eaLnBrk="1" hangingPunct="1"/>
            <a:r>
              <a:rPr lang="en-US" sz="1900">
                <a:latin typeface="Calisto MT" pitchFamily="18" charset="0"/>
                <a:cs typeface="Arial" pitchFamily="34" charset="0"/>
              </a:rPr>
              <a:t>Motivasi : Internal</a:t>
            </a:r>
          </a:p>
        </p:txBody>
      </p:sp>
      <p:sp>
        <p:nvSpPr>
          <p:cNvPr id="24585" name="AutoShape 9"/>
          <p:cNvSpPr>
            <a:spLocks/>
          </p:cNvSpPr>
          <p:nvPr/>
        </p:nvSpPr>
        <p:spPr bwMode="auto">
          <a:xfrm>
            <a:off x="7064375" y="2438400"/>
            <a:ext cx="1611313" cy="914400"/>
          </a:xfrm>
          <a:prstGeom prst="borderCallout2">
            <a:avLst>
              <a:gd name="adj1" fmla="val 12500"/>
              <a:gd name="adj2" fmla="val -4727"/>
              <a:gd name="adj3" fmla="val 12500"/>
              <a:gd name="adj4" fmla="val -46505"/>
              <a:gd name="adj5" fmla="val 72051"/>
              <a:gd name="adj6" fmla="val -89852"/>
            </a:avLst>
          </a:prstGeom>
          <a:gradFill rotWithShape="1">
            <a:gsLst>
              <a:gs pos="0">
                <a:srgbClr val="FFFFCC"/>
              </a:gs>
              <a:gs pos="100000">
                <a:srgbClr val="CCFFCC"/>
              </a:gs>
            </a:gsLst>
            <a:path path="shape">
              <a:fillToRect l="50000" t="50000" r="50000" b="50000"/>
            </a:path>
          </a:gradFill>
          <a:ln w="12700">
            <a:solidFill>
              <a:srgbClr val="0000FF"/>
            </a:solidFill>
            <a:miter lim="800000"/>
            <a:headEnd/>
            <a:tailEnd/>
          </a:ln>
          <a:effectLst/>
        </p:spPr>
        <p:txBody>
          <a:bodyPr/>
          <a:lstStyle/>
          <a:p>
            <a:pPr algn="ctr" eaLnBrk="1" hangingPunct="1"/>
            <a:r>
              <a:rPr lang="en-US" sz="1900">
                <a:latin typeface="Calisto MT" pitchFamily="18" charset="0"/>
                <a:cs typeface="Arial" pitchFamily="34" charset="0"/>
              </a:rPr>
              <a:t>Kedudukan :</a:t>
            </a:r>
          </a:p>
          <a:p>
            <a:pPr algn="ctr" eaLnBrk="1" hangingPunct="1"/>
            <a:r>
              <a:rPr lang="en-US" sz="1900">
                <a:latin typeface="Calisto MT" pitchFamily="18" charset="0"/>
                <a:cs typeface="Arial" pitchFamily="34" charset="0"/>
              </a:rPr>
              <a:t> sebagai hamba</a:t>
            </a:r>
          </a:p>
        </p:txBody>
      </p:sp>
      <p:sp>
        <p:nvSpPr>
          <p:cNvPr id="24586" name="AutoShape 10"/>
          <p:cNvSpPr>
            <a:spLocks/>
          </p:cNvSpPr>
          <p:nvPr/>
        </p:nvSpPr>
        <p:spPr bwMode="auto">
          <a:xfrm>
            <a:off x="6877050" y="3789363"/>
            <a:ext cx="2016125" cy="914400"/>
          </a:xfrm>
          <a:prstGeom prst="borderCallout2">
            <a:avLst>
              <a:gd name="adj1" fmla="val 12500"/>
              <a:gd name="adj2" fmla="val -3778"/>
              <a:gd name="adj3" fmla="val 12500"/>
              <a:gd name="adj4" fmla="val -33935"/>
              <a:gd name="adj5" fmla="val -15278"/>
              <a:gd name="adj6" fmla="val -65120"/>
            </a:avLst>
          </a:prstGeom>
          <a:gradFill rotWithShape="1">
            <a:gsLst>
              <a:gs pos="0">
                <a:srgbClr val="FFFFCC"/>
              </a:gs>
              <a:gs pos="100000">
                <a:srgbClr val="CCFFCC"/>
              </a:gs>
            </a:gsLst>
            <a:path path="shape">
              <a:fillToRect l="50000" t="50000" r="50000" b="50000"/>
            </a:path>
          </a:gradFill>
          <a:ln w="12700">
            <a:solidFill>
              <a:srgbClr val="0000FF"/>
            </a:solidFill>
            <a:miter lim="800000"/>
            <a:headEnd/>
            <a:tailEnd/>
          </a:ln>
          <a:effectLst/>
        </p:spPr>
        <p:txBody>
          <a:bodyPr/>
          <a:lstStyle/>
          <a:p>
            <a:pPr algn="ctr" eaLnBrk="1" hangingPunct="1"/>
            <a:r>
              <a:rPr lang="en-US" sz="1900">
                <a:latin typeface="Calisto MT" pitchFamily="18" charset="0"/>
                <a:cs typeface="Arial" pitchFamily="34" charset="0"/>
              </a:rPr>
              <a:t>Sikap :</a:t>
            </a:r>
          </a:p>
          <a:p>
            <a:pPr algn="ctr" eaLnBrk="1" hangingPunct="1"/>
            <a:r>
              <a:rPr lang="en-US" sz="1900">
                <a:latin typeface="Calisto MT" pitchFamily="18" charset="0"/>
                <a:cs typeface="Arial" pitchFamily="34" charset="0"/>
              </a:rPr>
              <a:t>Patuh, disiplin, penurut</a:t>
            </a:r>
          </a:p>
        </p:txBody>
      </p:sp>
      <p:sp>
        <p:nvSpPr>
          <p:cNvPr id="24587" name="AutoShape 11"/>
          <p:cNvSpPr>
            <a:spLocks/>
          </p:cNvSpPr>
          <p:nvPr/>
        </p:nvSpPr>
        <p:spPr bwMode="auto">
          <a:xfrm>
            <a:off x="6911975" y="5029200"/>
            <a:ext cx="1752600" cy="704850"/>
          </a:xfrm>
          <a:prstGeom prst="borderCallout2">
            <a:avLst>
              <a:gd name="adj1" fmla="val 16218"/>
              <a:gd name="adj2" fmla="val -4347"/>
              <a:gd name="adj3" fmla="val 16218"/>
              <a:gd name="adj4" fmla="val -53079"/>
              <a:gd name="adj5" fmla="val -61486"/>
              <a:gd name="adj6" fmla="val -103532"/>
            </a:avLst>
          </a:prstGeom>
          <a:gradFill rotWithShape="1">
            <a:gsLst>
              <a:gs pos="0">
                <a:srgbClr val="FFFFCC"/>
              </a:gs>
              <a:gs pos="100000">
                <a:srgbClr val="CCFFCC"/>
              </a:gs>
            </a:gsLst>
            <a:path path="shape">
              <a:fillToRect l="50000" t="50000" r="50000" b="50000"/>
            </a:path>
          </a:gradFill>
          <a:ln w="12700">
            <a:solidFill>
              <a:srgbClr val="0000FF"/>
            </a:solidFill>
            <a:miter lim="800000"/>
            <a:headEnd/>
            <a:tailEnd/>
          </a:ln>
          <a:effectLst/>
        </p:spPr>
        <p:txBody>
          <a:bodyPr/>
          <a:lstStyle/>
          <a:p>
            <a:pPr algn="ctr" eaLnBrk="1" hangingPunct="1"/>
            <a:r>
              <a:rPr lang="en-US" sz="1900">
                <a:latin typeface="Calisto MT" pitchFamily="18" charset="0"/>
                <a:cs typeface="Arial" pitchFamily="34" charset="0"/>
              </a:rPr>
              <a:t>Motivasi :</a:t>
            </a:r>
          </a:p>
          <a:p>
            <a:pPr algn="ctr" eaLnBrk="1" hangingPunct="1"/>
            <a:r>
              <a:rPr lang="en-US" sz="1900">
                <a:latin typeface="Calisto MT" pitchFamily="18" charset="0"/>
                <a:cs typeface="Arial" pitchFamily="34" charset="0"/>
              </a:rPr>
              <a:t>Eksternal</a:t>
            </a:r>
          </a:p>
        </p:txBody>
      </p:sp>
      <p:sp>
        <p:nvSpPr>
          <p:cNvPr id="12" name="TextBox 11"/>
          <p:cNvSpPr txBox="1"/>
          <p:nvPr/>
        </p:nvSpPr>
        <p:spPr>
          <a:xfrm>
            <a:off x="4114800" y="6096000"/>
            <a:ext cx="1828800" cy="381000"/>
          </a:xfrm>
          <a:prstGeom prst="rect">
            <a:avLst/>
          </a:prstGeom>
          <a:noFill/>
        </p:spPr>
        <p:txBody>
          <a:bodyPr wrap="square" rtlCol="0">
            <a:spAutoFit/>
          </a:bodyPr>
          <a:lstStyle/>
          <a:p>
            <a:r>
              <a:rPr lang="id-ID" dirty="0" smtClean="0"/>
              <a:t>(Rachman, 2009)</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6988"/>
            <a:ext cx="9144000" cy="941388"/>
          </a:xfrm>
        </p:spPr>
        <p:txBody>
          <a:bodyPr/>
          <a:lstStyle/>
          <a:p>
            <a:pPr algn="ctr"/>
            <a:r>
              <a:rPr lang="en-US" sz="4200" b="1">
                <a:solidFill>
                  <a:schemeClr val="tx1"/>
                </a:solidFill>
                <a:effectLst>
                  <a:outerShdw blurRad="38100" dist="38100" dir="2700000" algn="tl">
                    <a:srgbClr val="C0C0C0"/>
                  </a:outerShdw>
                </a:effectLst>
                <a:latin typeface="Calisto MT" pitchFamily="18" charset="0"/>
              </a:rPr>
              <a:t>Ragam Potensi Kecerdasan Anak</a:t>
            </a:r>
          </a:p>
        </p:txBody>
      </p:sp>
      <p:pic>
        <p:nvPicPr>
          <p:cNvPr id="26627" name="Picture 3" descr="j0232899"/>
          <p:cNvPicPr>
            <a:picLocks noChangeAspect="1" noChangeArrowheads="1"/>
          </p:cNvPicPr>
          <p:nvPr/>
        </p:nvPicPr>
        <p:blipFill>
          <a:blip r:embed="rId3"/>
          <a:srcRect/>
          <a:stretch>
            <a:fillRect/>
          </a:stretch>
        </p:blipFill>
        <p:spPr bwMode="auto">
          <a:xfrm>
            <a:off x="3962400" y="2362200"/>
            <a:ext cx="1220788" cy="3124200"/>
          </a:xfrm>
          <a:prstGeom prst="rect">
            <a:avLst/>
          </a:prstGeom>
          <a:noFill/>
          <a:ln w="9525">
            <a:noFill/>
            <a:miter lim="800000"/>
            <a:headEnd/>
            <a:tailEnd/>
          </a:ln>
          <a:effectLst/>
        </p:spPr>
      </p:pic>
      <p:sp>
        <p:nvSpPr>
          <p:cNvPr id="26628" name="AutoShape 4"/>
          <p:cNvSpPr>
            <a:spLocks/>
          </p:cNvSpPr>
          <p:nvPr/>
        </p:nvSpPr>
        <p:spPr bwMode="auto">
          <a:xfrm>
            <a:off x="107950" y="1628775"/>
            <a:ext cx="3733800" cy="2773363"/>
          </a:xfrm>
          <a:prstGeom prst="borderCallout2">
            <a:avLst>
              <a:gd name="adj1" fmla="val 4120"/>
              <a:gd name="adj2" fmla="val 102042"/>
              <a:gd name="adj3" fmla="val 4120"/>
              <a:gd name="adj4" fmla="val 106588"/>
              <a:gd name="adj5" fmla="val 49398"/>
              <a:gd name="adj6" fmla="val 111394"/>
            </a:avLst>
          </a:prstGeom>
          <a:gradFill rotWithShape="1">
            <a:gsLst>
              <a:gs pos="0">
                <a:srgbClr val="CCECFF"/>
              </a:gs>
              <a:gs pos="50000">
                <a:srgbClr val="FFFFCC"/>
              </a:gs>
              <a:gs pos="100000">
                <a:srgbClr val="CCECFF"/>
              </a:gs>
            </a:gsLst>
            <a:lin ang="5400000" scaled="1"/>
          </a:gradFill>
          <a:ln w="25400">
            <a:solidFill>
              <a:srgbClr val="0000FF"/>
            </a:solidFill>
            <a:miter lim="800000"/>
            <a:headEnd/>
            <a:tailEnd/>
          </a:ln>
          <a:effectLst/>
        </p:spPr>
        <p:txBody>
          <a:bodyPr/>
          <a:lstStyle/>
          <a:p>
            <a:pPr marL="342900" indent="-342900" eaLnBrk="1" hangingPunct="1"/>
            <a:r>
              <a:rPr lang="en-US" sz="1600" b="1">
                <a:solidFill>
                  <a:srgbClr val="000000"/>
                </a:solidFill>
                <a:latin typeface="Calisto MT" pitchFamily="18" charset="0"/>
                <a:cs typeface="Arial" pitchFamily="34" charset="0"/>
              </a:rPr>
              <a:t>	  </a:t>
            </a:r>
            <a:r>
              <a:rPr lang="en-US" sz="1700" b="1">
                <a:solidFill>
                  <a:srgbClr val="000000"/>
                </a:solidFill>
                <a:effectLst>
                  <a:outerShdw blurRad="38100" dist="38100" dir="2700000" algn="tl">
                    <a:srgbClr val="FFFFFF"/>
                  </a:outerShdw>
                </a:effectLst>
                <a:latin typeface="Calisto MT" pitchFamily="18" charset="0"/>
                <a:cs typeface="Arial" pitchFamily="34" charset="0"/>
              </a:rPr>
              <a:t>Potensi Spiritual</a:t>
            </a:r>
          </a:p>
          <a:p>
            <a:pPr marL="800100" lvl="1" indent="-342900" eaLnBrk="1" hangingPunct="1">
              <a:buSzPct val="70000"/>
              <a:buFontTx/>
              <a:buChar char="•"/>
            </a:pPr>
            <a:r>
              <a:rPr lang="en-US" sz="1600">
                <a:latin typeface="Calisto MT" pitchFamily="18" charset="0"/>
                <a:cs typeface="Arial" pitchFamily="34" charset="0"/>
              </a:rPr>
              <a:t>Mampu menghadirkan Tuhan/Keimanan dalam setiap aktifitas.</a:t>
            </a:r>
          </a:p>
          <a:p>
            <a:pPr marL="800100" lvl="1" indent="-342900" eaLnBrk="1" hangingPunct="1">
              <a:buSzPct val="70000"/>
              <a:buFontTx/>
              <a:buChar char="•"/>
            </a:pPr>
            <a:r>
              <a:rPr lang="en-US" sz="1600">
                <a:latin typeface="Calisto MT" pitchFamily="18" charset="0"/>
                <a:cs typeface="Arial" pitchFamily="34" charset="0"/>
              </a:rPr>
              <a:t>Kegemaran berbuat untuk  Allah.</a:t>
            </a:r>
          </a:p>
          <a:p>
            <a:pPr marL="800100" lvl="1" indent="-342900" eaLnBrk="1" hangingPunct="1">
              <a:buSzPct val="70000"/>
              <a:buFontTx/>
              <a:buChar char="•"/>
            </a:pPr>
            <a:r>
              <a:rPr lang="en-US" sz="1600">
                <a:latin typeface="Calisto MT" pitchFamily="18" charset="0"/>
                <a:cs typeface="Arial" pitchFamily="34" charset="0"/>
              </a:rPr>
              <a:t>Disiplin Beribadah</a:t>
            </a:r>
          </a:p>
          <a:p>
            <a:pPr marL="800100" lvl="1" indent="-342900" eaLnBrk="1" hangingPunct="1">
              <a:buSzPct val="70000"/>
              <a:buFontTx/>
              <a:buChar char="•"/>
            </a:pPr>
            <a:r>
              <a:rPr lang="en-US" sz="1600">
                <a:latin typeface="Calisto MT" pitchFamily="18" charset="0"/>
                <a:cs typeface="Arial" pitchFamily="34" charset="0"/>
              </a:rPr>
              <a:t>Sabar berupaya</a:t>
            </a:r>
          </a:p>
          <a:p>
            <a:pPr marL="800100" lvl="1" indent="-342900" eaLnBrk="1" hangingPunct="1">
              <a:buSzPct val="70000"/>
              <a:buFontTx/>
              <a:buChar char="•"/>
            </a:pPr>
            <a:r>
              <a:rPr lang="en-US" sz="1600">
                <a:latin typeface="Calisto MT" pitchFamily="18" charset="0"/>
                <a:cs typeface="Arial" pitchFamily="34" charset="0"/>
              </a:rPr>
              <a:t>Berterima kasih/bersyukur atas pemberian Tuhan kepada kita.</a:t>
            </a:r>
          </a:p>
          <a:p>
            <a:pPr marL="342900" indent="-342900" algn="ctr" eaLnBrk="1" hangingPunct="1">
              <a:buFontTx/>
              <a:buAutoNum type="arabicPeriod"/>
            </a:pPr>
            <a:endParaRPr lang="en-US" sz="1600">
              <a:latin typeface="Calisto MT" pitchFamily="18" charset="0"/>
              <a:cs typeface="Arial" pitchFamily="34" charset="0"/>
            </a:endParaRPr>
          </a:p>
        </p:txBody>
      </p:sp>
      <p:sp>
        <p:nvSpPr>
          <p:cNvPr id="26629" name="AutoShape 5"/>
          <p:cNvSpPr>
            <a:spLocks/>
          </p:cNvSpPr>
          <p:nvPr/>
        </p:nvSpPr>
        <p:spPr bwMode="auto">
          <a:xfrm>
            <a:off x="5867400" y="1066800"/>
            <a:ext cx="2808288" cy="1143000"/>
          </a:xfrm>
          <a:prstGeom prst="borderCallout2">
            <a:avLst>
              <a:gd name="adj1" fmla="val 10000"/>
              <a:gd name="adj2" fmla="val -2713"/>
              <a:gd name="adj3" fmla="val 10000"/>
              <a:gd name="adj4" fmla="val -17750"/>
              <a:gd name="adj5" fmla="val 138333"/>
              <a:gd name="adj6" fmla="val -33352"/>
            </a:avLst>
          </a:prstGeom>
          <a:gradFill rotWithShape="1">
            <a:gsLst>
              <a:gs pos="0">
                <a:srgbClr val="CCECFF"/>
              </a:gs>
              <a:gs pos="50000">
                <a:srgbClr val="FFFFCC"/>
              </a:gs>
              <a:gs pos="100000">
                <a:srgbClr val="CCECFF"/>
              </a:gs>
            </a:gsLst>
            <a:lin ang="5400000" scaled="1"/>
          </a:gradFill>
          <a:ln w="25400">
            <a:solidFill>
              <a:srgbClr val="008000"/>
            </a:solidFill>
            <a:miter lim="800000"/>
            <a:headEnd/>
            <a:tailEnd/>
          </a:ln>
          <a:effectLst/>
        </p:spPr>
        <p:txBody>
          <a:bodyPr/>
          <a:lstStyle/>
          <a:p>
            <a:pPr lvl="1" eaLnBrk="1" hangingPunct="1"/>
            <a:r>
              <a:rPr lang="en-US" sz="1700" b="1">
                <a:solidFill>
                  <a:srgbClr val="000000"/>
                </a:solidFill>
                <a:effectLst>
                  <a:outerShdw blurRad="38100" dist="38100" dir="2700000" algn="tl">
                    <a:srgbClr val="FFFFFF"/>
                  </a:outerShdw>
                </a:effectLst>
                <a:latin typeface="Calisto MT" pitchFamily="18" charset="0"/>
                <a:cs typeface="Arial" pitchFamily="34" charset="0"/>
              </a:rPr>
              <a:t>Potensi Jasmani</a:t>
            </a:r>
          </a:p>
          <a:p>
            <a:pPr lvl="1" eaLnBrk="1" hangingPunct="1">
              <a:buSzPct val="70000"/>
              <a:buFontTx/>
              <a:buChar char="•"/>
            </a:pPr>
            <a:r>
              <a:rPr lang="en-US" sz="1600">
                <a:latin typeface="Calisto MT" pitchFamily="18" charset="0"/>
                <a:cs typeface="Arial" pitchFamily="34" charset="0"/>
              </a:rPr>
              <a:t>Sehat secara medis</a:t>
            </a:r>
          </a:p>
          <a:p>
            <a:pPr lvl="1" eaLnBrk="1" hangingPunct="1">
              <a:buSzPct val="70000"/>
              <a:buFontTx/>
              <a:buChar char="•"/>
            </a:pPr>
            <a:r>
              <a:rPr lang="en-US" sz="1600">
                <a:latin typeface="Calisto MT" pitchFamily="18" charset="0"/>
                <a:cs typeface="Arial" pitchFamily="34" charset="0"/>
              </a:rPr>
              <a:t>Tahan cuaca</a:t>
            </a:r>
          </a:p>
          <a:p>
            <a:pPr lvl="1" eaLnBrk="1" hangingPunct="1">
              <a:buSzPct val="70000"/>
              <a:buFontTx/>
              <a:buChar char="•"/>
            </a:pPr>
            <a:r>
              <a:rPr lang="en-US" sz="1600">
                <a:latin typeface="Calisto MT" pitchFamily="18" charset="0"/>
                <a:cs typeface="Arial" pitchFamily="34" charset="0"/>
              </a:rPr>
              <a:t>Tahan bekerja keras</a:t>
            </a:r>
          </a:p>
          <a:p>
            <a:pPr algn="ctr" eaLnBrk="1" hangingPunct="1"/>
            <a:endParaRPr lang="en-US" sz="1600">
              <a:latin typeface="Calisto MT" pitchFamily="18" charset="0"/>
              <a:cs typeface="Arial" pitchFamily="34" charset="0"/>
            </a:endParaRPr>
          </a:p>
        </p:txBody>
      </p:sp>
      <p:sp>
        <p:nvSpPr>
          <p:cNvPr id="26630" name="AutoShape 6"/>
          <p:cNvSpPr>
            <a:spLocks/>
          </p:cNvSpPr>
          <p:nvPr/>
        </p:nvSpPr>
        <p:spPr bwMode="auto">
          <a:xfrm>
            <a:off x="5638800" y="2362200"/>
            <a:ext cx="3036888" cy="2074863"/>
          </a:xfrm>
          <a:prstGeom prst="borderCallout2">
            <a:avLst>
              <a:gd name="adj1" fmla="val 5509"/>
              <a:gd name="adj2" fmla="val -2509"/>
              <a:gd name="adj3" fmla="val 5509"/>
              <a:gd name="adj4" fmla="val -12130"/>
              <a:gd name="adj5" fmla="val 12167"/>
              <a:gd name="adj6" fmla="val -22162"/>
            </a:avLst>
          </a:prstGeom>
          <a:gradFill rotWithShape="1">
            <a:gsLst>
              <a:gs pos="0">
                <a:srgbClr val="CCECFF"/>
              </a:gs>
              <a:gs pos="50000">
                <a:srgbClr val="FFFFCC"/>
              </a:gs>
              <a:gs pos="100000">
                <a:srgbClr val="CCECFF"/>
              </a:gs>
            </a:gsLst>
            <a:lin ang="5400000" scaled="1"/>
          </a:gradFill>
          <a:ln w="25400">
            <a:solidFill>
              <a:srgbClr val="FF6600"/>
            </a:solidFill>
            <a:miter lim="800000"/>
            <a:headEnd/>
            <a:tailEnd/>
          </a:ln>
          <a:effectLst/>
        </p:spPr>
        <p:txBody>
          <a:bodyPr/>
          <a:lstStyle/>
          <a:p>
            <a:pPr marL="800100" lvl="1" indent="-342900" eaLnBrk="1" hangingPunct="1"/>
            <a:r>
              <a:rPr lang="en-US" sz="1700" b="1">
                <a:solidFill>
                  <a:srgbClr val="000000"/>
                </a:solidFill>
                <a:effectLst>
                  <a:outerShdw blurRad="38100" dist="38100" dir="2700000" algn="tl">
                    <a:srgbClr val="FFFFFF"/>
                  </a:outerShdw>
                </a:effectLst>
                <a:latin typeface="Calisto MT" pitchFamily="18" charset="0"/>
                <a:cs typeface="Arial" pitchFamily="34" charset="0"/>
              </a:rPr>
              <a:t>Potensi Perasaan</a:t>
            </a:r>
            <a:r>
              <a:rPr lang="en-US" sz="1700" b="1">
                <a:effectLst>
                  <a:outerShdw blurRad="38100" dist="38100" dir="2700000" algn="tl">
                    <a:srgbClr val="FFFFFF"/>
                  </a:outerShdw>
                </a:effectLst>
                <a:latin typeface="Calisto MT" pitchFamily="18" charset="0"/>
                <a:cs typeface="Arial" pitchFamily="34" charset="0"/>
              </a:rPr>
              <a:t> </a:t>
            </a:r>
          </a:p>
          <a:p>
            <a:pPr marL="800100" lvl="1" indent="-342900" eaLnBrk="1" hangingPunct="1">
              <a:buSzPct val="70000"/>
              <a:buFontTx/>
              <a:buChar char="•"/>
            </a:pPr>
            <a:r>
              <a:rPr lang="en-US" sz="1600">
                <a:latin typeface="Calisto MT" pitchFamily="18" charset="0"/>
                <a:cs typeface="Arial" pitchFamily="34" charset="0"/>
              </a:rPr>
              <a:t>Mengendalikan emosi</a:t>
            </a:r>
          </a:p>
          <a:p>
            <a:pPr marL="800100" lvl="1" indent="-342900" eaLnBrk="1" hangingPunct="1">
              <a:buSzPct val="70000"/>
              <a:buFontTx/>
              <a:buChar char="•"/>
            </a:pPr>
            <a:r>
              <a:rPr lang="en-US" sz="1600">
                <a:latin typeface="Calisto MT" pitchFamily="18" charset="0"/>
                <a:cs typeface="Arial" pitchFamily="34" charset="0"/>
              </a:rPr>
              <a:t>Mengerti perasaan   	orang lain</a:t>
            </a:r>
          </a:p>
          <a:p>
            <a:pPr marL="800100" lvl="1" indent="-342900" eaLnBrk="1" hangingPunct="1">
              <a:buSzPct val="70000"/>
              <a:buFontTx/>
              <a:buChar char="•"/>
            </a:pPr>
            <a:r>
              <a:rPr lang="en-US" sz="1600">
                <a:latin typeface="Calisto MT" pitchFamily="18" charset="0"/>
                <a:cs typeface="Arial" pitchFamily="34" charset="0"/>
              </a:rPr>
              <a:t>Senang bekerjasama</a:t>
            </a:r>
          </a:p>
          <a:p>
            <a:pPr marL="800100" lvl="1" indent="-342900" eaLnBrk="1" hangingPunct="1">
              <a:buSzPct val="70000"/>
              <a:buFontTx/>
              <a:buChar char="•"/>
            </a:pPr>
            <a:r>
              <a:rPr lang="en-US" sz="1600">
                <a:latin typeface="Calisto MT" pitchFamily="18" charset="0"/>
                <a:cs typeface="Arial" pitchFamily="34" charset="0"/>
              </a:rPr>
              <a:t>Menunda kepuasan sesaat</a:t>
            </a:r>
          </a:p>
          <a:p>
            <a:pPr marL="800100" lvl="1" indent="-342900" eaLnBrk="1" hangingPunct="1">
              <a:buSzPct val="70000"/>
              <a:buFontTx/>
              <a:buChar char="•"/>
            </a:pPr>
            <a:r>
              <a:rPr lang="en-US" sz="1600">
                <a:latin typeface="Calisto MT" pitchFamily="18" charset="0"/>
                <a:cs typeface="Arial" pitchFamily="34" charset="0"/>
              </a:rPr>
              <a:t>Berkepribadian stabil</a:t>
            </a:r>
          </a:p>
          <a:p>
            <a:pPr marL="342900" indent="-342900" algn="ctr" eaLnBrk="1" hangingPunct="1"/>
            <a:endParaRPr lang="en-US" sz="1600">
              <a:latin typeface="Calisto MT" pitchFamily="18" charset="0"/>
              <a:cs typeface="Arial" pitchFamily="34" charset="0"/>
            </a:endParaRPr>
          </a:p>
        </p:txBody>
      </p:sp>
      <p:sp>
        <p:nvSpPr>
          <p:cNvPr id="26631" name="AutoShape 7"/>
          <p:cNvSpPr>
            <a:spLocks/>
          </p:cNvSpPr>
          <p:nvPr/>
        </p:nvSpPr>
        <p:spPr bwMode="auto">
          <a:xfrm>
            <a:off x="179388" y="4856163"/>
            <a:ext cx="3429000" cy="1812925"/>
          </a:xfrm>
          <a:prstGeom prst="borderCallout1">
            <a:avLst>
              <a:gd name="adj1" fmla="val 6306"/>
              <a:gd name="adj2" fmla="val 102222"/>
              <a:gd name="adj3" fmla="val -99389"/>
              <a:gd name="adj4" fmla="val 120741"/>
            </a:avLst>
          </a:prstGeom>
          <a:gradFill rotWithShape="1">
            <a:gsLst>
              <a:gs pos="0">
                <a:srgbClr val="CCECFF"/>
              </a:gs>
              <a:gs pos="50000">
                <a:srgbClr val="FFFFCC"/>
              </a:gs>
              <a:gs pos="100000">
                <a:srgbClr val="CCECFF"/>
              </a:gs>
            </a:gsLst>
            <a:lin ang="5400000" scaled="1"/>
          </a:gradFill>
          <a:ln w="25400">
            <a:solidFill>
              <a:srgbClr val="FF0000"/>
            </a:solidFill>
            <a:miter lim="800000"/>
            <a:headEnd/>
            <a:tailEnd/>
          </a:ln>
          <a:effectLst/>
        </p:spPr>
        <p:txBody>
          <a:bodyPr/>
          <a:lstStyle/>
          <a:p>
            <a:pPr lvl="1" eaLnBrk="1" hangingPunct="1"/>
            <a:r>
              <a:rPr lang="en-US" sz="1700" b="1">
                <a:solidFill>
                  <a:srgbClr val="000000"/>
                </a:solidFill>
                <a:effectLst>
                  <a:outerShdw blurRad="38100" dist="38100" dir="2700000" algn="tl">
                    <a:srgbClr val="FFFFFF"/>
                  </a:outerShdw>
                </a:effectLst>
                <a:latin typeface="Calisto MT" pitchFamily="18" charset="0"/>
                <a:cs typeface="Arial" pitchFamily="34" charset="0"/>
              </a:rPr>
              <a:t>Potensi Akal</a:t>
            </a:r>
          </a:p>
          <a:p>
            <a:pPr lvl="1" eaLnBrk="1" hangingPunct="1">
              <a:buSzPct val="70000"/>
              <a:buFontTx/>
              <a:buChar char="•"/>
            </a:pPr>
            <a:r>
              <a:rPr lang="en-US" sz="1600">
                <a:latin typeface="Calisto MT" pitchFamily="18" charset="0"/>
                <a:cs typeface="Arial" pitchFamily="34" charset="0"/>
              </a:rPr>
              <a:t>Kemampuan berhitung</a:t>
            </a:r>
          </a:p>
          <a:p>
            <a:pPr lvl="1" eaLnBrk="1" hangingPunct="1">
              <a:buSzPct val="70000"/>
              <a:buFontTx/>
              <a:buChar char="•"/>
            </a:pPr>
            <a:r>
              <a:rPr lang="en-US" sz="1600">
                <a:latin typeface="Calisto MT" pitchFamily="18" charset="0"/>
                <a:cs typeface="Arial" pitchFamily="34" charset="0"/>
              </a:rPr>
              <a:t>Kemampuan Verbal</a:t>
            </a:r>
          </a:p>
          <a:p>
            <a:pPr lvl="1" eaLnBrk="1" hangingPunct="1">
              <a:buSzPct val="70000"/>
              <a:buFontTx/>
              <a:buChar char="•"/>
            </a:pPr>
            <a:r>
              <a:rPr lang="en-US" sz="1600">
                <a:latin typeface="Calisto MT" pitchFamily="18" charset="0"/>
                <a:cs typeface="Arial" pitchFamily="34" charset="0"/>
              </a:rPr>
              <a:t>Kemamuan spasial</a:t>
            </a:r>
          </a:p>
          <a:p>
            <a:pPr lvl="1" eaLnBrk="1" hangingPunct="1">
              <a:buSzPct val="70000"/>
              <a:buFontTx/>
              <a:buChar char="•"/>
            </a:pPr>
            <a:r>
              <a:rPr lang="en-US" sz="1600">
                <a:latin typeface="Calisto MT" pitchFamily="18" charset="0"/>
                <a:cs typeface="Arial" pitchFamily="34" charset="0"/>
              </a:rPr>
              <a:t>Kemampuan Membedakan</a:t>
            </a:r>
          </a:p>
          <a:p>
            <a:pPr lvl="1" eaLnBrk="1" hangingPunct="1">
              <a:buSzPct val="70000"/>
              <a:buFontTx/>
              <a:buChar char="•"/>
            </a:pPr>
            <a:r>
              <a:rPr lang="en-US" sz="1600">
                <a:latin typeface="Calisto MT" pitchFamily="18" charset="0"/>
                <a:cs typeface="Arial" pitchFamily="34" charset="0"/>
              </a:rPr>
              <a:t>Kemampuan membuat daftar   </a:t>
            </a:r>
          </a:p>
          <a:p>
            <a:pPr lvl="1" eaLnBrk="1" hangingPunct="1">
              <a:buSzPct val="70000"/>
            </a:pPr>
            <a:r>
              <a:rPr lang="en-US" sz="1600">
                <a:latin typeface="Calisto MT" pitchFamily="18" charset="0"/>
                <a:cs typeface="Arial" pitchFamily="34" charset="0"/>
              </a:rPr>
              <a:t>  prioritas.</a:t>
            </a:r>
          </a:p>
          <a:p>
            <a:pPr algn="ctr" eaLnBrk="1" hangingPunct="1">
              <a:buFontTx/>
              <a:buChar char="•"/>
            </a:pPr>
            <a:endParaRPr lang="en-US" sz="1600">
              <a:latin typeface="Calisto MT" pitchFamily="18" charset="0"/>
              <a:cs typeface="Arial" pitchFamily="34" charset="0"/>
            </a:endParaRPr>
          </a:p>
        </p:txBody>
      </p:sp>
      <p:sp>
        <p:nvSpPr>
          <p:cNvPr id="26632" name="AutoShape 8"/>
          <p:cNvSpPr>
            <a:spLocks/>
          </p:cNvSpPr>
          <p:nvPr/>
        </p:nvSpPr>
        <p:spPr bwMode="auto">
          <a:xfrm>
            <a:off x="5486400" y="4648200"/>
            <a:ext cx="3189288" cy="1828800"/>
          </a:xfrm>
          <a:prstGeom prst="borderCallout2">
            <a:avLst>
              <a:gd name="adj1" fmla="val 6250"/>
              <a:gd name="adj2" fmla="val -2389"/>
              <a:gd name="adj3" fmla="val 6250"/>
              <a:gd name="adj4" fmla="val -9755"/>
              <a:gd name="adj5" fmla="val -107551"/>
              <a:gd name="adj6" fmla="val -17472"/>
            </a:avLst>
          </a:prstGeom>
          <a:gradFill rotWithShape="1">
            <a:gsLst>
              <a:gs pos="0">
                <a:srgbClr val="CCECFF"/>
              </a:gs>
              <a:gs pos="50000">
                <a:srgbClr val="FFFFCC"/>
              </a:gs>
              <a:gs pos="100000">
                <a:srgbClr val="CCECFF"/>
              </a:gs>
            </a:gsLst>
            <a:lin ang="5400000" scaled="1"/>
          </a:gradFill>
          <a:ln w="25400">
            <a:solidFill>
              <a:srgbClr val="993366"/>
            </a:solidFill>
            <a:miter lim="800000"/>
            <a:headEnd/>
            <a:tailEnd/>
          </a:ln>
          <a:effectLst/>
        </p:spPr>
        <p:txBody>
          <a:bodyPr/>
          <a:lstStyle/>
          <a:p>
            <a:pPr marL="800100" lvl="1" indent="-342900" eaLnBrk="1" hangingPunct="1"/>
            <a:r>
              <a:rPr lang="en-US" sz="1700" b="1">
                <a:solidFill>
                  <a:srgbClr val="000000"/>
                </a:solidFill>
                <a:latin typeface="Calisto MT" pitchFamily="18" charset="0"/>
                <a:cs typeface="Arial" pitchFamily="34" charset="0"/>
              </a:rPr>
              <a:t>Potensi sosial</a:t>
            </a:r>
          </a:p>
          <a:p>
            <a:pPr marL="800100" lvl="1" indent="-342900" eaLnBrk="1" hangingPunct="1">
              <a:buFontTx/>
              <a:buChar char="•"/>
            </a:pPr>
            <a:r>
              <a:rPr lang="en-US" sz="1600">
                <a:latin typeface="Calisto MT" pitchFamily="18" charset="0"/>
                <a:cs typeface="Arial" pitchFamily="34" charset="0"/>
              </a:rPr>
              <a:t>Senang berkomunikasi</a:t>
            </a:r>
          </a:p>
          <a:p>
            <a:pPr marL="800100" lvl="1" indent="-342900" eaLnBrk="1" hangingPunct="1">
              <a:buSzPct val="70000"/>
              <a:buFontTx/>
              <a:buChar char="•"/>
            </a:pPr>
            <a:r>
              <a:rPr lang="en-US" sz="1600">
                <a:latin typeface="Calisto MT" pitchFamily="18" charset="0"/>
                <a:cs typeface="Arial" pitchFamily="34" charset="0"/>
              </a:rPr>
              <a:t>Senang menolong</a:t>
            </a:r>
          </a:p>
          <a:p>
            <a:pPr marL="800100" lvl="1" indent="-342900" eaLnBrk="1" hangingPunct="1">
              <a:buSzPct val="70000"/>
              <a:buFontTx/>
              <a:buChar char="•"/>
            </a:pPr>
            <a:r>
              <a:rPr lang="en-US" sz="1600">
                <a:latin typeface="Calisto MT" pitchFamily="18" charset="0"/>
                <a:cs typeface="Arial" pitchFamily="34" charset="0"/>
              </a:rPr>
              <a:t>Senang berteman</a:t>
            </a:r>
          </a:p>
          <a:p>
            <a:pPr marL="800100" lvl="1" indent="-342900" eaLnBrk="1" hangingPunct="1">
              <a:buSzPct val="70000"/>
              <a:buFontTx/>
              <a:buChar char="•"/>
            </a:pPr>
            <a:r>
              <a:rPr lang="en-US" sz="1600">
                <a:latin typeface="Calisto MT" pitchFamily="18" charset="0"/>
                <a:cs typeface="Arial" pitchFamily="34" charset="0"/>
              </a:rPr>
              <a:t>Senang membuat orang lain senang</a:t>
            </a:r>
          </a:p>
          <a:p>
            <a:pPr marL="800100" lvl="1" indent="-342900" eaLnBrk="1" hangingPunct="1">
              <a:buSzPct val="70000"/>
              <a:buFontTx/>
              <a:buChar char="•"/>
            </a:pPr>
            <a:r>
              <a:rPr lang="en-US" sz="1600">
                <a:latin typeface="Calisto MT" pitchFamily="18" charset="0"/>
                <a:cs typeface="Arial" pitchFamily="34" charset="0"/>
              </a:rPr>
              <a:t>Senang bekerjsama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201101511.kolokium poncojari\20110518.etika\images.nakal sma1.jpg"/>
          <p:cNvPicPr>
            <a:picLocks noGrp="1" noChangeAspect="1" noChangeArrowheads="1"/>
          </p:cNvPicPr>
          <p:nvPr>
            <p:ph idx="1"/>
          </p:nvPr>
        </p:nvPicPr>
        <p:blipFill>
          <a:blip r:embed="rId2"/>
          <a:srcRect/>
          <a:stretch>
            <a:fillRect/>
          </a:stretch>
        </p:blipFill>
        <p:spPr bwMode="auto">
          <a:xfrm>
            <a:off x="685800" y="609600"/>
            <a:ext cx="7162800" cy="45720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0" y="0"/>
            <a:ext cx="9144000" cy="1143000"/>
          </a:xfrm>
        </p:spPr>
        <p:txBody>
          <a:bodyPr/>
          <a:lstStyle/>
          <a:p>
            <a:r>
              <a:rPr lang="en-US" sz="5200" b="1">
                <a:solidFill>
                  <a:schemeClr val="tx1"/>
                </a:solidFill>
                <a:effectLst>
                  <a:outerShdw blurRad="38100" dist="38100" dir="2700000" algn="tl">
                    <a:srgbClr val="FFFFFF"/>
                  </a:outerShdw>
                </a:effectLst>
                <a:latin typeface="Calisto MT" pitchFamily="18" charset="0"/>
              </a:rPr>
              <a:t>Kecenderungan Sikap</a:t>
            </a:r>
          </a:p>
        </p:txBody>
      </p:sp>
      <p:sp>
        <p:nvSpPr>
          <p:cNvPr id="28675" name="Oval 3"/>
          <p:cNvSpPr>
            <a:spLocks noChangeArrowheads="1"/>
          </p:cNvSpPr>
          <p:nvPr/>
        </p:nvSpPr>
        <p:spPr bwMode="auto">
          <a:xfrm>
            <a:off x="2362200" y="1600200"/>
            <a:ext cx="4572000" cy="4572000"/>
          </a:xfrm>
          <a:prstGeom prst="ellipse">
            <a:avLst/>
          </a:prstGeom>
          <a:gradFill rotWithShape="1">
            <a:gsLst>
              <a:gs pos="0">
                <a:srgbClr val="CCFFCC"/>
              </a:gs>
              <a:gs pos="100000">
                <a:srgbClr val="FFFFCC"/>
              </a:gs>
            </a:gsLst>
            <a:path path="shape">
              <a:fillToRect l="50000" t="50000" r="50000" b="50000"/>
            </a:path>
          </a:gradFill>
          <a:ln w="50800">
            <a:solidFill>
              <a:srgbClr val="FF0000"/>
            </a:solidFill>
            <a:round/>
            <a:headEnd/>
            <a:tailEnd/>
          </a:ln>
          <a:effectLst/>
        </p:spPr>
        <p:txBody>
          <a:bodyPr wrap="none" anchor="ctr"/>
          <a:lstStyle/>
          <a:p>
            <a:endParaRPr lang="id-ID"/>
          </a:p>
        </p:txBody>
      </p:sp>
      <p:sp>
        <p:nvSpPr>
          <p:cNvPr id="28676" name="Line 4"/>
          <p:cNvSpPr>
            <a:spLocks noChangeShapeType="1"/>
          </p:cNvSpPr>
          <p:nvPr/>
        </p:nvSpPr>
        <p:spPr bwMode="auto">
          <a:xfrm>
            <a:off x="4572000" y="1600200"/>
            <a:ext cx="0" cy="4572000"/>
          </a:xfrm>
          <a:prstGeom prst="line">
            <a:avLst/>
          </a:prstGeom>
          <a:noFill/>
          <a:ln w="38100">
            <a:solidFill>
              <a:srgbClr val="FF0000"/>
            </a:solidFill>
            <a:prstDash val="dashDot"/>
            <a:round/>
            <a:headEnd/>
            <a:tailEnd/>
          </a:ln>
          <a:effectLst/>
        </p:spPr>
        <p:txBody>
          <a:bodyPr/>
          <a:lstStyle/>
          <a:p>
            <a:endParaRPr lang="id-ID"/>
          </a:p>
        </p:txBody>
      </p:sp>
      <p:sp>
        <p:nvSpPr>
          <p:cNvPr id="28677" name="Line 5"/>
          <p:cNvSpPr>
            <a:spLocks noChangeShapeType="1"/>
          </p:cNvSpPr>
          <p:nvPr/>
        </p:nvSpPr>
        <p:spPr bwMode="auto">
          <a:xfrm>
            <a:off x="2362200" y="3886200"/>
            <a:ext cx="4572000" cy="0"/>
          </a:xfrm>
          <a:prstGeom prst="line">
            <a:avLst/>
          </a:prstGeom>
          <a:noFill/>
          <a:ln w="38100">
            <a:solidFill>
              <a:srgbClr val="FF0000"/>
            </a:solidFill>
            <a:prstDash val="dashDot"/>
            <a:round/>
            <a:headEnd/>
            <a:tailEnd/>
          </a:ln>
          <a:effectLst/>
        </p:spPr>
        <p:txBody>
          <a:bodyPr/>
          <a:lstStyle/>
          <a:p>
            <a:endParaRPr lang="id-ID"/>
          </a:p>
        </p:txBody>
      </p:sp>
      <p:sp>
        <p:nvSpPr>
          <p:cNvPr id="28678" name="Text Box 6"/>
          <p:cNvSpPr txBox="1">
            <a:spLocks noChangeArrowheads="1"/>
          </p:cNvSpPr>
          <p:nvPr/>
        </p:nvSpPr>
        <p:spPr bwMode="auto">
          <a:xfrm>
            <a:off x="2590800" y="2743200"/>
            <a:ext cx="1981200" cy="854075"/>
          </a:xfrm>
          <a:prstGeom prst="rect">
            <a:avLst/>
          </a:prstGeom>
          <a:noFill/>
          <a:ln w="9525">
            <a:noFill/>
            <a:miter lim="800000"/>
            <a:headEnd/>
            <a:tailEnd/>
          </a:ln>
          <a:effectLst/>
        </p:spPr>
        <p:txBody>
          <a:bodyPr>
            <a:spAutoFit/>
          </a:bodyPr>
          <a:lstStyle/>
          <a:p>
            <a:pPr algn="ctr" eaLnBrk="1" hangingPunct="1">
              <a:spcBef>
                <a:spcPct val="50000"/>
              </a:spcBef>
            </a:pPr>
            <a:r>
              <a:rPr lang="en-US" sz="2500" b="1">
                <a:solidFill>
                  <a:srgbClr val="0000FF"/>
                </a:solidFill>
                <a:effectLst>
                  <a:outerShdw blurRad="38100" dist="38100" dir="2700000" algn="tl">
                    <a:srgbClr val="000000"/>
                  </a:outerShdw>
                </a:effectLst>
                <a:latin typeface="Script MT Bold" pitchFamily="66" charset="0"/>
                <a:cs typeface="Arial" pitchFamily="34" charset="0"/>
              </a:rPr>
              <a:t>Penyedih /Dingin</a:t>
            </a:r>
          </a:p>
        </p:txBody>
      </p:sp>
      <p:sp>
        <p:nvSpPr>
          <p:cNvPr id="28679" name="Text Box 7"/>
          <p:cNvSpPr txBox="1">
            <a:spLocks noChangeArrowheads="1"/>
          </p:cNvSpPr>
          <p:nvPr/>
        </p:nvSpPr>
        <p:spPr bwMode="auto">
          <a:xfrm>
            <a:off x="4648200" y="2743200"/>
            <a:ext cx="2133600" cy="854075"/>
          </a:xfrm>
          <a:prstGeom prst="rect">
            <a:avLst/>
          </a:prstGeom>
          <a:noFill/>
          <a:ln w="9525">
            <a:noFill/>
            <a:miter lim="800000"/>
            <a:headEnd/>
            <a:tailEnd/>
          </a:ln>
          <a:effectLst/>
        </p:spPr>
        <p:txBody>
          <a:bodyPr>
            <a:spAutoFit/>
          </a:bodyPr>
          <a:lstStyle/>
          <a:p>
            <a:pPr algn="ctr" eaLnBrk="1" hangingPunct="1">
              <a:spcBef>
                <a:spcPct val="50000"/>
              </a:spcBef>
            </a:pPr>
            <a:r>
              <a:rPr lang="en-US" sz="2500" b="1">
                <a:solidFill>
                  <a:srgbClr val="0000FF"/>
                </a:solidFill>
                <a:effectLst>
                  <a:outerShdw blurRad="38100" dist="38100" dir="2700000" algn="tl">
                    <a:srgbClr val="000000"/>
                  </a:outerShdw>
                </a:effectLst>
                <a:latin typeface="Script MT Bold" pitchFamily="66" charset="0"/>
                <a:cs typeface="Arial" pitchFamily="34" charset="0"/>
              </a:rPr>
              <a:t>Bergejolak /Panas</a:t>
            </a:r>
          </a:p>
        </p:txBody>
      </p:sp>
      <p:sp>
        <p:nvSpPr>
          <p:cNvPr id="28680" name="Text Box 8"/>
          <p:cNvSpPr txBox="1">
            <a:spLocks noChangeArrowheads="1"/>
          </p:cNvSpPr>
          <p:nvPr/>
        </p:nvSpPr>
        <p:spPr bwMode="auto">
          <a:xfrm>
            <a:off x="2195513" y="4005263"/>
            <a:ext cx="2520950" cy="854075"/>
          </a:xfrm>
          <a:prstGeom prst="rect">
            <a:avLst/>
          </a:prstGeom>
          <a:noFill/>
          <a:ln w="9525">
            <a:noFill/>
            <a:miter lim="800000"/>
            <a:headEnd/>
            <a:tailEnd/>
          </a:ln>
          <a:effectLst/>
        </p:spPr>
        <p:txBody>
          <a:bodyPr>
            <a:spAutoFit/>
          </a:bodyPr>
          <a:lstStyle/>
          <a:p>
            <a:pPr algn="ctr" eaLnBrk="1" hangingPunct="1">
              <a:spcBef>
                <a:spcPct val="50000"/>
              </a:spcBef>
            </a:pPr>
            <a:r>
              <a:rPr lang="en-US" sz="2500" b="1">
                <a:solidFill>
                  <a:srgbClr val="0000FF"/>
                </a:solidFill>
                <a:effectLst>
                  <a:outerShdw blurRad="38100" dist="38100" dir="2700000" algn="tl">
                    <a:srgbClr val="000000"/>
                  </a:outerShdw>
                </a:effectLst>
                <a:latin typeface="Script MT Bold" pitchFamily="66" charset="0"/>
                <a:cs typeface="Arial" pitchFamily="34" charset="0"/>
              </a:rPr>
              <a:t>Berhati Tenang, Sejuk</a:t>
            </a:r>
          </a:p>
        </p:txBody>
      </p:sp>
      <p:sp>
        <p:nvSpPr>
          <p:cNvPr id="28681" name="Text Box 9"/>
          <p:cNvSpPr txBox="1">
            <a:spLocks noChangeArrowheads="1"/>
          </p:cNvSpPr>
          <p:nvPr/>
        </p:nvSpPr>
        <p:spPr bwMode="auto">
          <a:xfrm>
            <a:off x="4572000" y="4076700"/>
            <a:ext cx="1981200" cy="1311275"/>
          </a:xfrm>
          <a:prstGeom prst="rect">
            <a:avLst/>
          </a:prstGeom>
          <a:noFill/>
          <a:ln w="9525">
            <a:noFill/>
            <a:miter lim="800000"/>
            <a:headEnd/>
            <a:tailEnd/>
          </a:ln>
          <a:effectLst/>
        </p:spPr>
        <p:txBody>
          <a:bodyPr>
            <a:spAutoFit/>
          </a:bodyPr>
          <a:lstStyle/>
          <a:p>
            <a:pPr algn="ctr" eaLnBrk="1" hangingPunct="1">
              <a:spcBef>
                <a:spcPct val="50000"/>
              </a:spcBef>
            </a:pPr>
            <a:r>
              <a:rPr lang="en-US" sz="2000" b="1">
                <a:solidFill>
                  <a:srgbClr val="0000FF"/>
                </a:solidFill>
                <a:effectLst>
                  <a:outerShdw blurRad="38100" dist="38100" dir="2700000" algn="tl">
                    <a:srgbClr val="000000"/>
                  </a:outerShdw>
                </a:effectLst>
                <a:latin typeface="Script MT Bold" pitchFamily="66" charset="0"/>
                <a:cs typeface="Arial" pitchFamily="34" charset="0"/>
              </a:rPr>
              <a:t>Bersemangat Gembira       Penuh Semangat Hangat</a:t>
            </a:r>
          </a:p>
        </p:txBody>
      </p:sp>
      <p:sp>
        <p:nvSpPr>
          <p:cNvPr id="28682" name="Text Box 10"/>
          <p:cNvSpPr txBox="1">
            <a:spLocks noChangeArrowheads="1"/>
          </p:cNvSpPr>
          <p:nvPr/>
        </p:nvSpPr>
        <p:spPr bwMode="auto">
          <a:xfrm>
            <a:off x="4495800" y="1219200"/>
            <a:ext cx="1066800" cy="366713"/>
          </a:xfrm>
          <a:prstGeom prst="rect">
            <a:avLst/>
          </a:prstGeom>
          <a:noFill/>
          <a:ln w="9525">
            <a:noFill/>
            <a:miter lim="800000"/>
            <a:headEnd/>
            <a:tailEnd/>
          </a:ln>
          <a:effectLst/>
        </p:spPr>
        <p:txBody>
          <a:bodyPr>
            <a:spAutoFit/>
          </a:bodyPr>
          <a:lstStyle/>
          <a:p>
            <a:pPr eaLnBrk="1" hangingPunct="1">
              <a:spcBef>
                <a:spcPct val="50000"/>
              </a:spcBef>
            </a:pPr>
            <a:endParaRPr lang="id-ID">
              <a:latin typeface="Arial" pitchFamily="34" charset="0"/>
              <a:cs typeface="Arial" pitchFamily="34" charset="0"/>
            </a:endParaRPr>
          </a:p>
        </p:txBody>
      </p:sp>
      <p:sp>
        <p:nvSpPr>
          <p:cNvPr id="28683" name="Text Box 11"/>
          <p:cNvSpPr txBox="1">
            <a:spLocks noChangeArrowheads="1"/>
          </p:cNvSpPr>
          <p:nvPr/>
        </p:nvSpPr>
        <p:spPr bwMode="auto">
          <a:xfrm>
            <a:off x="3581400" y="1066800"/>
            <a:ext cx="2133600" cy="549275"/>
          </a:xfrm>
          <a:prstGeom prst="rect">
            <a:avLst/>
          </a:prstGeom>
          <a:noFill/>
          <a:ln w="9525">
            <a:noFill/>
            <a:miter lim="800000"/>
            <a:headEnd/>
            <a:tailEnd/>
          </a:ln>
          <a:effectLst/>
        </p:spPr>
        <p:txBody>
          <a:bodyPr>
            <a:spAutoFit/>
          </a:bodyPr>
          <a:lstStyle/>
          <a:p>
            <a:pPr algn="ctr" eaLnBrk="1" hangingPunct="1">
              <a:spcBef>
                <a:spcPct val="50000"/>
              </a:spcBef>
            </a:pPr>
            <a:r>
              <a:rPr lang="en-US" sz="3000" b="1">
                <a:effectLst>
                  <a:outerShdw blurRad="38100" dist="38100" dir="2700000" algn="tl">
                    <a:srgbClr val="FFFFFF"/>
                  </a:outerShdw>
                </a:effectLst>
                <a:latin typeface="Monotype Corsiva" pitchFamily="66" charset="0"/>
                <a:cs typeface="Arial" pitchFamily="34" charset="0"/>
              </a:rPr>
              <a:t>Tidak Stabil</a:t>
            </a:r>
          </a:p>
        </p:txBody>
      </p:sp>
      <p:sp>
        <p:nvSpPr>
          <p:cNvPr id="28684" name="Text Box 12"/>
          <p:cNvSpPr txBox="1">
            <a:spLocks noChangeArrowheads="1"/>
          </p:cNvSpPr>
          <p:nvPr/>
        </p:nvSpPr>
        <p:spPr bwMode="auto">
          <a:xfrm>
            <a:off x="539750" y="3600450"/>
            <a:ext cx="2133600" cy="549275"/>
          </a:xfrm>
          <a:prstGeom prst="rect">
            <a:avLst/>
          </a:prstGeom>
          <a:noFill/>
          <a:ln w="9525">
            <a:noFill/>
            <a:miter lim="800000"/>
            <a:headEnd/>
            <a:tailEnd/>
          </a:ln>
          <a:effectLst/>
        </p:spPr>
        <p:txBody>
          <a:bodyPr>
            <a:spAutoFit/>
          </a:bodyPr>
          <a:lstStyle/>
          <a:p>
            <a:pPr algn="ctr" eaLnBrk="1" hangingPunct="1">
              <a:spcBef>
                <a:spcPct val="50000"/>
              </a:spcBef>
            </a:pPr>
            <a:r>
              <a:rPr lang="en-US" sz="3000" b="1">
                <a:effectLst>
                  <a:outerShdw blurRad="38100" dist="38100" dir="2700000" algn="tl">
                    <a:srgbClr val="FFFFFF"/>
                  </a:outerShdw>
                </a:effectLst>
                <a:latin typeface="Monotype Corsiva" pitchFamily="66" charset="0"/>
                <a:cs typeface="Arial" pitchFamily="34" charset="0"/>
              </a:rPr>
              <a:t>Introvert</a:t>
            </a:r>
          </a:p>
        </p:txBody>
      </p:sp>
      <p:sp>
        <p:nvSpPr>
          <p:cNvPr id="28685" name="Text Box 13"/>
          <p:cNvSpPr txBox="1">
            <a:spLocks noChangeArrowheads="1"/>
          </p:cNvSpPr>
          <p:nvPr/>
        </p:nvSpPr>
        <p:spPr bwMode="auto">
          <a:xfrm>
            <a:off x="6659563" y="3600450"/>
            <a:ext cx="2133600" cy="549275"/>
          </a:xfrm>
          <a:prstGeom prst="rect">
            <a:avLst/>
          </a:prstGeom>
          <a:noFill/>
          <a:ln w="9525">
            <a:noFill/>
            <a:miter lim="800000"/>
            <a:headEnd/>
            <a:tailEnd/>
          </a:ln>
          <a:effectLst/>
        </p:spPr>
        <p:txBody>
          <a:bodyPr>
            <a:spAutoFit/>
          </a:bodyPr>
          <a:lstStyle/>
          <a:p>
            <a:pPr algn="ctr" eaLnBrk="1" hangingPunct="1">
              <a:spcBef>
                <a:spcPct val="50000"/>
              </a:spcBef>
            </a:pPr>
            <a:r>
              <a:rPr lang="en-US" sz="3000" b="1">
                <a:effectLst>
                  <a:outerShdw blurRad="38100" dist="38100" dir="2700000" algn="tl">
                    <a:srgbClr val="FFFFFF"/>
                  </a:outerShdw>
                </a:effectLst>
                <a:latin typeface="Monotype Corsiva" pitchFamily="66" charset="0"/>
                <a:cs typeface="Arial" pitchFamily="34" charset="0"/>
              </a:rPr>
              <a:t>Ekstrovet</a:t>
            </a:r>
          </a:p>
        </p:txBody>
      </p:sp>
      <p:sp>
        <p:nvSpPr>
          <p:cNvPr id="28686" name="Text Box 14"/>
          <p:cNvSpPr txBox="1">
            <a:spLocks noChangeArrowheads="1"/>
          </p:cNvSpPr>
          <p:nvPr/>
        </p:nvSpPr>
        <p:spPr bwMode="auto">
          <a:xfrm>
            <a:off x="3505200" y="6172200"/>
            <a:ext cx="2133600" cy="549275"/>
          </a:xfrm>
          <a:prstGeom prst="rect">
            <a:avLst/>
          </a:prstGeom>
          <a:noFill/>
          <a:ln w="9525">
            <a:noFill/>
            <a:miter lim="800000"/>
            <a:headEnd/>
            <a:tailEnd/>
          </a:ln>
          <a:effectLst/>
        </p:spPr>
        <p:txBody>
          <a:bodyPr>
            <a:spAutoFit/>
          </a:bodyPr>
          <a:lstStyle/>
          <a:p>
            <a:pPr algn="ctr" eaLnBrk="1" hangingPunct="1">
              <a:spcBef>
                <a:spcPct val="50000"/>
              </a:spcBef>
            </a:pPr>
            <a:r>
              <a:rPr lang="en-US" sz="3000" b="1">
                <a:effectLst>
                  <a:outerShdw blurRad="38100" dist="38100" dir="2700000" algn="tl">
                    <a:srgbClr val="FFFFFF"/>
                  </a:outerShdw>
                </a:effectLst>
                <a:latin typeface="Monotype Corsiva" pitchFamily="66" charset="0"/>
                <a:cs typeface="Arial" pitchFamily="34" charset="0"/>
              </a:rPr>
              <a:t>Stabil</a:t>
            </a:r>
          </a:p>
        </p:txBody>
      </p:sp>
      <p:sp>
        <p:nvSpPr>
          <p:cNvPr id="28687" name="Text Box 15"/>
          <p:cNvSpPr txBox="1">
            <a:spLocks noChangeArrowheads="1"/>
          </p:cNvSpPr>
          <p:nvPr/>
        </p:nvSpPr>
        <p:spPr bwMode="auto">
          <a:xfrm>
            <a:off x="0" y="1447800"/>
            <a:ext cx="2667000" cy="1465263"/>
          </a:xfrm>
          <a:prstGeom prst="rect">
            <a:avLst/>
          </a:prstGeom>
          <a:noFill/>
          <a:ln w="9525">
            <a:noFill/>
            <a:miter lim="800000"/>
            <a:headEnd/>
            <a:tailEnd/>
          </a:ln>
          <a:effectLst/>
        </p:spPr>
        <p:txBody>
          <a:bodyPr>
            <a:spAutoFit/>
          </a:bodyPr>
          <a:lstStyle/>
          <a:p>
            <a:pPr algn="ctr" eaLnBrk="1" hangingPunct="1">
              <a:spcBef>
                <a:spcPct val="50000"/>
              </a:spcBef>
            </a:pPr>
            <a:r>
              <a:rPr lang="en-US">
                <a:latin typeface="Calisto MT" pitchFamily="18" charset="0"/>
                <a:cs typeface="Arial" pitchFamily="34" charset="0"/>
              </a:rPr>
              <a:t>Sangat Murung, Tegang Tidak Bersemangat, penuh perhitungan, Kaku, Dingin, Pendiam,  Pasif </a:t>
            </a:r>
          </a:p>
        </p:txBody>
      </p:sp>
      <p:sp>
        <p:nvSpPr>
          <p:cNvPr id="28688" name="Text Box 16"/>
          <p:cNvSpPr txBox="1">
            <a:spLocks noChangeArrowheads="1"/>
          </p:cNvSpPr>
          <p:nvPr/>
        </p:nvSpPr>
        <p:spPr bwMode="auto">
          <a:xfrm>
            <a:off x="6300788" y="1628775"/>
            <a:ext cx="2667000" cy="915988"/>
          </a:xfrm>
          <a:prstGeom prst="rect">
            <a:avLst/>
          </a:prstGeom>
          <a:noFill/>
          <a:ln w="9525">
            <a:noFill/>
            <a:miter lim="800000"/>
            <a:headEnd/>
            <a:tailEnd/>
          </a:ln>
          <a:effectLst/>
        </p:spPr>
        <p:txBody>
          <a:bodyPr>
            <a:spAutoFit/>
          </a:bodyPr>
          <a:lstStyle/>
          <a:p>
            <a:pPr algn="ctr" eaLnBrk="1" hangingPunct="1">
              <a:spcBef>
                <a:spcPct val="50000"/>
              </a:spcBef>
            </a:pPr>
            <a:r>
              <a:rPr lang="en-US">
                <a:solidFill>
                  <a:srgbClr val="000000"/>
                </a:solidFill>
                <a:latin typeface="Calisto MT" pitchFamily="18" charset="0"/>
                <a:cs typeface="Arial" pitchFamily="34" charset="0"/>
              </a:rPr>
              <a:t>Perasa Tidak Tenang; Agresif Negatif;          Berubah-ubah</a:t>
            </a:r>
          </a:p>
        </p:txBody>
      </p:sp>
      <p:sp>
        <p:nvSpPr>
          <p:cNvPr id="28689" name="Text Box 17"/>
          <p:cNvSpPr txBox="1">
            <a:spLocks noChangeArrowheads="1"/>
          </p:cNvSpPr>
          <p:nvPr/>
        </p:nvSpPr>
        <p:spPr bwMode="auto">
          <a:xfrm>
            <a:off x="6804025" y="4149725"/>
            <a:ext cx="2306638" cy="2289175"/>
          </a:xfrm>
          <a:prstGeom prst="rect">
            <a:avLst/>
          </a:prstGeom>
          <a:noFill/>
          <a:ln w="9525">
            <a:noFill/>
            <a:miter lim="800000"/>
            <a:headEnd/>
            <a:tailEnd/>
          </a:ln>
          <a:effectLst/>
        </p:spPr>
        <p:txBody>
          <a:bodyPr>
            <a:spAutoFit/>
          </a:bodyPr>
          <a:lstStyle/>
          <a:p>
            <a:pPr algn="ctr" eaLnBrk="1" hangingPunct="1">
              <a:spcBef>
                <a:spcPct val="50000"/>
              </a:spcBef>
            </a:pPr>
            <a:r>
              <a:rPr lang="en-US">
                <a:solidFill>
                  <a:srgbClr val="000000"/>
                </a:solidFill>
                <a:latin typeface="Calisto MT" pitchFamily="18" charset="0"/>
                <a:cs typeface="Arial" pitchFamily="34" charset="0"/>
              </a:rPr>
              <a:t>Optimis; Aktif Bermasyarakat; Orientasi Bergembira; Pemimpin Merdeka; Fleksibel/Memahami Perbedaan; Senang Berkomunikasi </a:t>
            </a:r>
          </a:p>
        </p:txBody>
      </p:sp>
      <p:sp>
        <p:nvSpPr>
          <p:cNvPr id="28690" name="Text Box 18"/>
          <p:cNvSpPr txBox="1">
            <a:spLocks noChangeArrowheads="1"/>
          </p:cNvSpPr>
          <p:nvPr/>
        </p:nvSpPr>
        <p:spPr bwMode="auto">
          <a:xfrm>
            <a:off x="0" y="4221163"/>
            <a:ext cx="2339975" cy="1465262"/>
          </a:xfrm>
          <a:prstGeom prst="rect">
            <a:avLst/>
          </a:prstGeom>
          <a:noFill/>
          <a:ln w="9525">
            <a:noFill/>
            <a:miter lim="800000"/>
            <a:headEnd/>
            <a:tailEnd/>
          </a:ln>
          <a:effectLst/>
        </p:spPr>
        <p:txBody>
          <a:bodyPr>
            <a:spAutoFit/>
          </a:bodyPr>
          <a:lstStyle/>
          <a:p>
            <a:pPr algn="ctr" eaLnBrk="1" hangingPunct="1">
              <a:spcBef>
                <a:spcPct val="50000"/>
              </a:spcBef>
            </a:pPr>
            <a:r>
              <a:rPr lang="en-US">
                <a:solidFill>
                  <a:srgbClr val="000000"/>
                </a:solidFill>
                <a:latin typeface="Calisto MT" pitchFamily="18" charset="0"/>
                <a:cs typeface="Arial" pitchFamily="34" charset="0"/>
              </a:rPr>
              <a:t>Hati-hati; Tenggang Rasa; Damai; Terkendali             Dapat dipercaya; Emosi Seimbang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Autofit/>
          </a:bodyPr>
          <a:lstStyle/>
          <a:p>
            <a:r>
              <a:rPr lang="id-ID" sz="2800" dirty="0" smtClean="0"/>
              <a:t> </a:t>
            </a:r>
            <a:br>
              <a:rPr lang="id-ID" sz="2800" dirty="0" smtClean="0"/>
            </a:br>
            <a:r>
              <a:rPr lang="id-ID" sz="2800" b="1" dirty="0" smtClean="0"/>
              <a:t>Tabel  2. Distribusi pengetahuan Responden tentang Pendidikan Etika</a:t>
            </a:r>
            <a:r>
              <a:rPr lang="en-US" sz="2800" b="1" dirty="0" smtClean="0"/>
              <a:t> d</a:t>
            </a:r>
            <a:r>
              <a:rPr lang="id-ID" sz="2800" b="1" dirty="0" smtClean="0"/>
              <a:t>alam </a:t>
            </a:r>
            <a:r>
              <a:rPr lang="en-US" sz="2800" b="1" dirty="0" err="1" smtClean="0"/>
              <a:t>membangun</a:t>
            </a:r>
            <a:r>
              <a:rPr lang="en-US" sz="2800" b="1" dirty="0" smtClean="0"/>
              <a:t> </a:t>
            </a:r>
            <a:r>
              <a:rPr lang="en-US" sz="2800" b="1" dirty="0" err="1" smtClean="0"/>
              <a:t>karakter</a:t>
            </a:r>
            <a:endParaRPr lang="id-ID" sz="2800" dirty="0"/>
          </a:p>
        </p:txBody>
      </p:sp>
      <p:graphicFrame>
        <p:nvGraphicFramePr>
          <p:cNvPr id="4" name="Content Placeholder 3"/>
          <p:cNvGraphicFramePr>
            <a:graphicFrameLocks noGrp="1"/>
          </p:cNvGraphicFramePr>
          <p:nvPr>
            <p:ph idx="1"/>
          </p:nvPr>
        </p:nvGraphicFramePr>
        <p:xfrm>
          <a:off x="457200" y="1600200"/>
          <a:ext cx="8229600" cy="111252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id-ID" sz="1800" b="1" kern="1200" dirty="0" smtClean="0">
                          <a:solidFill>
                            <a:schemeClr val="lt1"/>
                          </a:solidFill>
                          <a:latin typeface="+mn-lt"/>
                          <a:ea typeface="+mn-ea"/>
                          <a:cs typeface="+mn-cs"/>
                        </a:rPr>
                        <a:t>Pengetahuan (Persepsi)</a:t>
                      </a:r>
                      <a:endParaRPr lang="id-ID" dirty="0"/>
                    </a:p>
                  </a:txBody>
                  <a:tcPr/>
                </a:tc>
                <a:tc>
                  <a:txBody>
                    <a:bodyPr/>
                    <a:lstStyle/>
                    <a:p>
                      <a:r>
                        <a:rPr lang="id-ID" sz="1800" b="1" kern="1200" dirty="0" smtClean="0">
                          <a:solidFill>
                            <a:schemeClr val="lt1"/>
                          </a:solidFill>
                          <a:latin typeface="+mn-lt"/>
                          <a:ea typeface="+mn-ea"/>
                          <a:cs typeface="+mn-cs"/>
                        </a:rPr>
                        <a:t>Frekuensi</a:t>
                      </a:r>
                      <a:endParaRPr lang="id-ID" dirty="0"/>
                    </a:p>
                  </a:txBody>
                  <a:tcPr/>
                </a:tc>
                <a:tc>
                  <a:txBody>
                    <a:bodyPr/>
                    <a:lstStyle/>
                    <a:p>
                      <a:r>
                        <a:rPr lang="id-ID" dirty="0" smtClean="0"/>
                        <a:t>%</a:t>
                      </a:r>
                      <a:endParaRPr lang="id-ID" dirty="0"/>
                    </a:p>
                  </a:txBody>
                  <a:tcPr/>
                </a:tc>
              </a:tr>
              <a:tr h="370840">
                <a:tc>
                  <a:txBody>
                    <a:bodyPr/>
                    <a:lstStyle/>
                    <a:p>
                      <a:r>
                        <a:rPr lang="id-ID" dirty="0" smtClean="0"/>
                        <a:t>baik</a:t>
                      </a:r>
                      <a:endParaRPr lang="id-ID" dirty="0"/>
                    </a:p>
                  </a:txBody>
                  <a:tcPr/>
                </a:tc>
                <a:tc>
                  <a:txBody>
                    <a:bodyPr/>
                    <a:lstStyle/>
                    <a:p>
                      <a:r>
                        <a:rPr lang="id-ID" dirty="0" smtClean="0"/>
                        <a:t>222</a:t>
                      </a:r>
                      <a:endParaRPr lang="id-ID" dirty="0"/>
                    </a:p>
                  </a:txBody>
                  <a:tcPr/>
                </a:tc>
                <a:tc>
                  <a:txBody>
                    <a:bodyPr/>
                    <a:lstStyle/>
                    <a:p>
                      <a:r>
                        <a:rPr lang="id-ID" dirty="0" smtClean="0"/>
                        <a:t>7</a:t>
                      </a:r>
                      <a:r>
                        <a:rPr lang="id-ID" smtClean="0"/>
                        <a:t>2,55</a:t>
                      </a:r>
                      <a:endParaRPr lang="id-ID" dirty="0"/>
                    </a:p>
                  </a:txBody>
                  <a:tcPr/>
                </a:tc>
              </a:tr>
              <a:tr h="370840">
                <a:tc>
                  <a:txBody>
                    <a:bodyPr/>
                    <a:lstStyle/>
                    <a:p>
                      <a:r>
                        <a:rPr lang="id-ID" dirty="0" smtClean="0"/>
                        <a:t>cukup</a:t>
                      </a:r>
                      <a:endParaRPr lang="id-ID" dirty="0"/>
                    </a:p>
                  </a:txBody>
                  <a:tcPr/>
                </a:tc>
                <a:tc>
                  <a:txBody>
                    <a:bodyPr/>
                    <a:lstStyle/>
                    <a:p>
                      <a:r>
                        <a:rPr lang="id-ID" dirty="0" smtClean="0"/>
                        <a:t>84</a:t>
                      </a:r>
                      <a:endParaRPr lang="id-ID" dirty="0"/>
                    </a:p>
                  </a:txBody>
                  <a:tcPr/>
                </a:tc>
                <a:tc>
                  <a:txBody>
                    <a:bodyPr/>
                    <a:lstStyle/>
                    <a:p>
                      <a:r>
                        <a:rPr lang="id-ID" dirty="0" smtClean="0"/>
                        <a:t>17,45</a:t>
                      </a:r>
                      <a:endParaRPr lang="id-ID" dirty="0"/>
                    </a:p>
                  </a:txBody>
                  <a:tcPr/>
                </a:tc>
              </a:tr>
            </a:tbl>
          </a:graphicData>
        </a:graphic>
      </p:graphicFrame>
      <p:sp>
        <p:nvSpPr>
          <p:cNvPr id="5" name="TextBox 4"/>
          <p:cNvSpPr txBox="1"/>
          <p:nvPr/>
        </p:nvSpPr>
        <p:spPr>
          <a:xfrm>
            <a:off x="2590800" y="3581400"/>
            <a:ext cx="1524000" cy="1569660"/>
          </a:xfrm>
          <a:prstGeom prst="rect">
            <a:avLst/>
          </a:prstGeom>
          <a:noFill/>
        </p:spPr>
        <p:txBody>
          <a:bodyPr wrap="square" rtlCol="0">
            <a:spAutoFit/>
          </a:bodyPr>
          <a:lstStyle/>
          <a:p>
            <a:r>
              <a:rPr lang="id-ID" sz="9600" b="1" dirty="0" smtClean="0"/>
              <a:t>?</a:t>
            </a:r>
            <a:endParaRPr lang="id-ID" sz="9600" b="1" dirty="0"/>
          </a:p>
        </p:txBody>
      </p:sp>
      <p:pic>
        <p:nvPicPr>
          <p:cNvPr id="33793" name="Picture 1" descr="D:\20110215.academic group\20110101.group of picture\20110518.etika\images.setuju.jpg"/>
          <p:cNvPicPr>
            <a:picLocks noChangeAspect="1" noChangeArrowheads="1"/>
          </p:cNvPicPr>
          <p:nvPr/>
        </p:nvPicPr>
        <p:blipFill>
          <a:blip r:embed="rId2"/>
          <a:srcRect/>
          <a:stretch>
            <a:fillRect/>
          </a:stretch>
        </p:blipFill>
        <p:spPr bwMode="auto">
          <a:xfrm>
            <a:off x="6315075" y="4333875"/>
            <a:ext cx="2143125" cy="214312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Title 1"/>
          <p:cNvSpPr>
            <a:spLocks noGrp="1"/>
          </p:cNvSpPr>
          <p:nvPr>
            <p:ph type="title" idx="4294967295"/>
          </p:nvPr>
        </p:nvSpPr>
        <p:spPr/>
        <p:txBody>
          <a:bodyPr lIns="91440"/>
          <a:lstStyle/>
          <a:p>
            <a:pPr algn="l"/>
            <a:r>
              <a:rPr lang="en-US"/>
              <a:t>Setiap Anak, lahir ke dunia ini…</a:t>
            </a:r>
            <a:endParaRPr lang="id-ID"/>
          </a:p>
        </p:txBody>
      </p:sp>
      <p:sp>
        <p:nvSpPr>
          <p:cNvPr id="3" name="Content Placeholder 2"/>
          <p:cNvSpPr>
            <a:spLocks noGrp="1"/>
          </p:cNvSpPr>
          <p:nvPr>
            <p:ph idx="4294967295"/>
          </p:nvPr>
        </p:nvSpPr>
        <p:spPr>
          <a:xfrm>
            <a:off x="685800" y="1550988"/>
            <a:ext cx="4859338" cy="4541837"/>
          </a:xfrm>
        </p:spPr>
        <p:txBody>
          <a:bodyPr lIns="91440"/>
          <a:lstStyle/>
          <a:p>
            <a:pPr>
              <a:buFont typeface="Wingdings" pitchFamily="2" charset="2"/>
              <a:buChar char="§"/>
            </a:pPr>
            <a:r>
              <a:rPr lang="en-US" sz="2400"/>
              <a:t>Dengan membawa nilai-nilai kehidupan… </a:t>
            </a:r>
          </a:p>
          <a:p>
            <a:pPr>
              <a:buFont typeface="Wingdings" pitchFamily="2" charset="2"/>
              <a:buChar char="§"/>
            </a:pPr>
            <a:r>
              <a:rPr lang="en-US" sz="2400"/>
              <a:t>Setiap anak, pada dasarnya sangat </a:t>
            </a:r>
            <a:r>
              <a:rPr lang="en-US" sz="2400" i="1">
                <a:solidFill>
                  <a:srgbClr val="FF0000"/>
                </a:solidFill>
                <a:effectLst>
                  <a:outerShdw blurRad="38100" dist="38100" dir="2700000" algn="tl">
                    <a:srgbClr val="C0C0C0"/>
                  </a:outerShdw>
                </a:effectLst>
              </a:rPr>
              <a:t>jujur</a:t>
            </a:r>
            <a:r>
              <a:rPr lang="en-US" sz="2400" i="1">
                <a:effectLst>
                  <a:outerShdw blurRad="38100" dist="38100" dir="2700000" algn="tl">
                    <a:srgbClr val="C0C0C0"/>
                  </a:outerShdw>
                </a:effectLst>
              </a:rPr>
              <a:t>… </a:t>
            </a:r>
            <a:r>
              <a:rPr lang="en-US" sz="2400" i="1">
                <a:solidFill>
                  <a:srgbClr val="FF0000"/>
                </a:solidFill>
                <a:effectLst>
                  <a:outerShdw blurRad="38100" dist="38100" dir="2700000" algn="tl">
                    <a:srgbClr val="C0C0C0"/>
                  </a:outerShdw>
                </a:effectLst>
              </a:rPr>
              <a:t>mempunyai</a:t>
            </a:r>
            <a:r>
              <a:rPr lang="en-US" sz="2400" i="1">
                <a:effectLst>
                  <a:outerShdw blurRad="38100" dist="38100" dir="2700000" algn="tl">
                    <a:srgbClr val="C0C0C0"/>
                  </a:outerShdw>
                </a:effectLst>
              </a:rPr>
              <a:t> </a:t>
            </a:r>
            <a:r>
              <a:rPr lang="en-US" sz="2400" i="1">
                <a:solidFill>
                  <a:srgbClr val="FF0000"/>
                </a:solidFill>
                <a:effectLst>
                  <a:outerShdw blurRad="38100" dist="38100" dir="2700000" algn="tl">
                    <a:srgbClr val="C0C0C0"/>
                  </a:outerShdw>
                </a:effectLst>
              </a:rPr>
              <a:t>rasa</a:t>
            </a:r>
            <a:r>
              <a:rPr lang="en-US" sz="2400" i="1">
                <a:effectLst>
                  <a:outerShdw blurRad="38100" dist="38100" dir="2700000" algn="tl">
                    <a:srgbClr val="C0C0C0"/>
                  </a:outerShdw>
                </a:effectLst>
              </a:rPr>
              <a:t> </a:t>
            </a:r>
            <a:r>
              <a:rPr lang="en-US" sz="2400" i="1">
                <a:solidFill>
                  <a:srgbClr val="FF0000"/>
                </a:solidFill>
                <a:effectLst>
                  <a:outerShdw blurRad="38100" dist="38100" dir="2700000" algn="tl">
                    <a:srgbClr val="C0C0C0"/>
                  </a:outerShdw>
                </a:effectLst>
              </a:rPr>
              <a:t>keadilan… penuh</a:t>
            </a:r>
            <a:r>
              <a:rPr lang="en-US" sz="2400" i="1">
                <a:effectLst>
                  <a:outerShdw blurRad="38100" dist="38100" dir="2700000" algn="tl">
                    <a:srgbClr val="C0C0C0"/>
                  </a:outerShdw>
                </a:effectLst>
              </a:rPr>
              <a:t> </a:t>
            </a:r>
            <a:r>
              <a:rPr lang="en-US" sz="2400" i="1">
                <a:solidFill>
                  <a:srgbClr val="FF0000"/>
                </a:solidFill>
                <a:effectLst>
                  <a:outerShdw blurRad="38100" dist="38100" dir="2700000" algn="tl">
                    <a:srgbClr val="C0C0C0"/>
                  </a:outerShdw>
                </a:effectLst>
              </a:rPr>
              <a:t>kasih</a:t>
            </a:r>
            <a:r>
              <a:rPr lang="en-US" sz="2400" i="1">
                <a:effectLst>
                  <a:outerShdw blurRad="38100" dist="38100" dir="2700000" algn="tl">
                    <a:srgbClr val="C0C0C0"/>
                  </a:outerShdw>
                </a:effectLst>
              </a:rPr>
              <a:t> </a:t>
            </a:r>
            <a:r>
              <a:rPr lang="en-US" sz="2400" i="1">
                <a:solidFill>
                  <a:srgbClr val="FF0000"/>
                </a:solidFill>
                <a:effectLst>
                  <a:outerShdw blurRad="38100" dist="38100" dir="2700000" algn="tl">
                    <a:srgbClr val="C0C0C0"/>
                  </a:outerShdw>
                </a:effectLst>
              </a:rPr>
              <a:t>sayang,</a:t>
            </a:r>
            <a:r>
              <a:rPr lang="en-US" sz="2400">
                <a:solidFill>
                  <a:srgbClr val="FF0000"/>
                </a:solidFill>
                <a:effectLst>
                  <a:outerShdw blurRad="38100" dist="38100" dir="2700000" algn="tl">
                    <a:srgbClr val="C0C0C0"/>
                  </a:outerShdw>
                </a:effectLst>
              </a:rPr>
              <a:t> …</a:t>
            </a:r>
            <a:r>
              <a:rPr lang="en-US" sz="2400" i="1">
                <a:solidFill>
                  <a:srgbClr val="FF0000"/>
                </a:solidFill>
                <a:effectLst>
                  <a:outerShdw blurRad="38100" dist="38100" dir="2700000" algn="tl">
                    <a:srgbClr val="C0C0C0"/>
                  </a:outerShdw>
                </a:effectLst>
              </a:rPr>
              <a:t> </a:t>
            </a:r>
            <a:r>
              <a:rPr lang="en-US" sz="2400"/>
              <a:t>yang ditanam oleh PENCIPTA di dalam kodrat setiap orang.</a:t>
            </a:r>
          </a:p>
          <a:p>
            <a:pPr>
              <a:buFont typeface="Wingdings" pitchFamily="2" charset="2"/>
              <a:buChar char="§"/>
            </a:pPr>
            <a:r>
              <a:rPr lang="en-US" sz="2400"/>
              <a:t>Setiap orang dilengkapi oleh POTENSI bawaan (untuk berpikir, merasa &amp; mampu berprilaku) baik …</a:t>
            </a:r>
            <a:endParaRPr lang="id-ID" sz="2400"/>
          </a:p>
        </p:txBody>
      </p:sp>
      <p:pic>
        <p:nvPicPr>
          <p:cNvPr id="242692" name="Picture 2" descr="C:\Program Files\Apli\ApliLabel\Clipart\Nature\Gardening\g0178391.WMF"/>
          <p:cNvPicPr>
            <a:picLocks noChangeAspect="1" noChangeArrowheads="1"/>
          </p:cNvPicPr>
          <p:nvPr/>
        </p:nvPicPr>
        <p:blipFill>
          <a:blip r:embed="rId2"/>
          <a:srcRect/>
          <a:stretch>
            <a:fillRect/>
          </a:stretch>
        </p:blipFill>
        <p:spPr bwMode="auto">
          <a:xfrm>
            <a:off x="6629400" y="4419600"/>
            <a:ext cx="2509838" cy="1795463"/>
          </a:xfrm>
          <a:prstGeom prst="rect">
            <a:avLst/>
          </a:prstGeom>
          <a:noFill/>
          <a:ln w="9525">
            <a:noFill/>
            <a:miter lim="800000"/>
            <a:headEnd/>
            <a:tailEnd/>
          </a:ln>
        </p:spPr>
      </p:pic>
      <p:pic>
        <p:nvPicPr>
          <p:cNvPr id="242693" name="Picture 3" descr="C:\Program Files\Apli\ApliLabel\Clipart\People\Angels\g0422357.WMF"/>
          <p:cNvPicPr>
            <a:picLocks noChangeAspect="1" noChangeArrowheads="1"/>
          </p:cNvPicPr>
          <p:nvPr/>
        </p:nvPicPr>
        <p:blipFill>
          <a:blip r:embed="rId3"/>
          <a:srcRect/>
          <a:stretch>
            <a:fillRect/>
          </a:stretch>
        </p:blipFill>
        <p:spPr bwMode="auto">
          <a:xfrm>
            <a:off x="7391400" y="1524000"/>
            <a:ext cx="1343025" cy="2447925"/>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lIns="91440"/>
          <a:lstStyle/>
          <a:p>
            <a:pPr algn="l"/>
            <a:r>
              <a:rPr lang="en-US">
                <a:effectLst>
                  <a:outerShdw blurRad="38100" dist="38100" dir="2700000" algn="tl">
                    <a:srgbClr val="C0C0C0"/>
                  </a:outerShdw>
                </a:effectLst>
              </a:rPr>
              <a:t>Namun demikian, …</a:t>
            </a:r>
            <a:endParaRPr lang="id-ID">
              <a:effectLst>
                <a:outerShdw blurRad="38100" dist="38100" dir="2700000" algn="tl">
                  <a:srgbClr val="C0C0C0"/>
                </a:outerShdw>
              </a:effectLst>
            </a:endParaRPr>
          </a:p>
        </p:txBody>
      </p:sp>
      <p:sp>
        <p:nvSpPr>
          <p:cNvPr id="3" name="Content Placeholder 2"/>
          <p:cNvSpPr>
            <a:spLocks noGrp="1"/>
          </p:cNvSpPr>
          <p:nvPr>
            <p:ph idx="4294967295"/>
          </p:nvPr>
        </p:nvSpPr>
        <p:spPr>
          <a:xfrm>
            <a:off x="685800" y="1550988"/>
            <a:ext cx="4738688" cy="4541837"/>
          </a:xfrm>
        </p:spPr>
        <p:txBody>
          <a:bodyPr lIns="91440">
            <a:normAutofit fontScale="92500" lnSpcReduction="10000"/>
          </a:bodyPr>
          <a:lstStyle/>
          <a:p>
            <a:pPr>
              <a:buFont typeface="Wingdings" pitchFamily="2" charset="2"/>
              <a:buChar char="§"/>
            </a:pPr>
            <a:r>
              <a:rPr lang="en-US" dirty="0" err="1">
                <a:effectLst>
                  <a:outerShdw blurRad="38100" dist="38100" dir="2700000" algn="tl">
                    <a:srgbClr val="C0C0C0"/>
                  </a:outerShdw>
                </a:effectLst>
              </a:rPr>
              <a:t>Bagaimana</a:t>
            </a:r>
            <a:r>
              <a:rPr lang="en-US" dirty="0">
                <a:effectLst>
                  <a:outerShdw blurRad="38100" dist="38100" dir="2700000" algn="tl">
                    <a:srgbClr val="C0C0C0"/>
                  </a:outerShdw>
                </a:effectLst>
              </a:rPr>
              <a:t> </a:t>
            </a:r>
            <a:r>
              <a:rPr lang="en-US" dirty="0" err="1">
                <a:effectLst>
                  <a:outerShdw blurRad="38100" dist="38100" dir="2700000" algn="tl">
                    <a:srgbClr val="C0C0C0"/>
                  </a:outerShdw>
                </a:effectLst>
              </a:rPr>
              <a:t>seorang</a:t>
            </a:r>
            <a:r>
              <a:rPr lang="en-US" dirty="0">
                <a:effectLst>
                  <a:outerShdw blurRad="38100" dist="38100" dir="2700000" algn="tl">
                    <a:srgbClr val="C0C0C0"/>
                  </a:outerShdw>
                </a:effectLst>
              </a:rPr>
              <a:t> </a:t>
            </a:r>
            <a:r>
              <a:rPr lang="en-US" dirty="0" err="1">
                <a:effectLst>
                  <a:outerShdw blurRad="38100" dist="38100" dir="2700000" algn="tl">
                    <a:srgbClr val="C0C0C0"/>
                  </a:outerShdw>
                </a:effectLst>
              </a:rPr>
              <a:t>anak</a:t>
            </a:r>
            <a:r>
              <a:rPr lang="en-US" dirty="0">
                <a:effectLst>
                  <a:outerShdw blurRad="38100" dist="38100" dir="2700000" algn="tl">
                    <a:srgbClr val="C0C0C0"/>
                  </a:outerShdw>
                </a:effectLst>
              </a:rPr>
              <a:t> </a:t>
            </a:r>
            <a:r>
              <a:rPr lang="en-US" dirty="0" err="1">
                <a:effectLst>
                  <a:outerShdw blurRad="38100" dist="38100" dir="2700000" algn="tl">
                    <a:srgbClr val="C0C0C0"/>
                  </a:outerShdw>
                </a:effectLst>
              </a:rPr>
              <a:t>mengembangkan</a:t>
            </a:r>
            <a:r>
              <a:rPr lang="en-US" dirty="0">
                <a:effectLst>
                  <a:outerShdw blurRad="38100" dist="38100" dir="2700000" algn="tl">
                    <a:srgbClr val="C0C0C0"/>
                  </a:outerShdw>
                </a:effectLst>
              </a:rPr>
              <a:t> </a:t>
            </a:r>
            <a:r>
              <a:rPr lang="en-US" dirty="0" err="1">
                <a:effectLst>
                  <a:outerShdw blurRad="38100" dist="38100" dir="2700000" algn="tl">
                    <a:srgbClr val="C0C0C0"/>
                  </a:outerShdw>
                </a:effectLst>
              </a:rPr>
              <a:t>watak</a:t>
            </a:r>
            <a:r>
              <a:rPr lang="en-US" dirty="0">
                <a:effectLst>
                  <a:outerShdw blurRad="38100" dist="38100" dir="2700000" algn="tl">
                    <a:srgbClr val="C0C0C0"/>
                  </a:outerShdw>
                </a:effectLst>
              </a:rPr>
              <a:t> </a:t>
            </a:r>
            <a:r>
              <a:rPr lang="en-US" i="1" dirty="0" err="1">
                <a:effectLst>
                  <a:outerShdw blurRad="38100" dist="38100" dir="2700000" algn="tl">
                    <a:srgbClr val="C0C0C0"/>
                  </a:outerShdw>
                </a:effectLst>
              </a:rPr>
              <a:t>suka</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berbohong</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perilaku-perilaku</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negatif</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seperti</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suka</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marah</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mengamuk</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keras</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kepala</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suka</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mengejek</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dan</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memukul</a:t>
            </a:r>
            <a:r>
              <a:rPr lang="en-US" i="1" dirty="0">
                <a:effectLst>
                  <a:outerShdw blurRad="38100" dist="38100" dir="2700000" algn="tl">
                    <a:srgbClr val="C0C0C0"/>
                  </a:outerShdw>
                </a:effectLst>
              </a:rPr>
              <a:t> </a:t>
            </a:r>
            <a:r>
              <a:rPr lang="en-US" i="1" dirty="0" err="1">
                <a:effectLst>
                  <a:outerShdw blurRad="38100" dist="38100" dir="2700000" algn="tl">
                    <a:srgbClr val="C0C0C0"/>
                  </a:outerShdw>
                </a:effectLst>
              </a:rPr>
              <a:t>temannya</a:t>
            </a:r>
            <a:r>
              <a:rPr lang="en-US" i="1" dirty="0">
                <a:effectLst>
                  <a:outerShdw blurRad="38100" dist="38100" dir="2700000" algn="tl">
                    <a:srgbClr val="C0C0C0"/>
                  </a:outerShdw>
                </a:effectLst>
              </a:rPr>
              <a:t>…?)</a:t>
            </a:r>
            <a:endParaRPr lang="en-US" dirty="0">
              <a:effectLst>
                <a:outerShdw blurRad="38100" dist="38100" dir="2700000" algn="tl">
                  <a:srgbClr val="C0C0C0"/>
                </a:outerShdw>
              </a:effectLst>
            </a:endParaRPr>
          </a:p>
          <a:p>
            <a:pPr>
              <a:buFont typeface="Wingdings" pitchFamily="2" charset="2"/>
              <a:buChar char="§"/>
            </a:pPr>
            <a:r>
              <a:rPr lang="en-US" dirty="0" err="1">
                <a:effectLst>
                  <a:outerShdw blurRad="38100" dist="38100" dir="2700000" algn="tl">
                    <a:srgbClr val="C0C0C0"/>
                  </a:outerShdw>
                </a:effectLst>
              </a:rPr>
              <a:t>Apakah</a:t>
            </a:r>
            <a:r>
              <a:rPr lang="en-US" dirty="0">
                <a:effectLst>
                  <a:outerShdw blurRad="38100" dist="38100" dir="2700000" algn="tl">
                    <a:srgbClr val="C0C0C0"/>
                  </a:outerShdw>
                </a:effectLst>
              </a:rPr>
              <a:t> </a:t>
            </a:r>
            <a:r>
              <a:rPr lang="en-US" dirty="0" err="1">
                <a:effectLst>
                  <a:outerShdw blurRad="38100" dist="38100" dir="2700000" algn="tl">
                    <a:srgbClr val="C0C0C0"/>
                  </a:outerShdw>
                </a:effectLst>
              </a:rPr>
              <a:t>ini</a:t>
            </a:r>
            <a:r>
              <a:rPr lang="en-US" dirty="0">
                <a:effectLst>
                  <a:outerShdw blurRad="38100" dist="38100" dir="2700000" algn="tl">
                    <a:srgbClr val="C0C0C0"/>
                  </a:outerShdw>
                </a:effectLst>
              </a:rPr>
              <a:t> </a:t>
            </a:r>
            <a:r>
              <a:rPr lang="en-US" dirty="0" err="1">
                <a:effectLst>
                  <a:outerShdw blurRad="38100" dist="38100" dir="2700000" algn="tl">
                    <a:srgbClr val="C0C0C0"/>
                  </a:outerShdw>
                </a:effectLst>
              </a:rPr>
              <a:t>karakter</a:t>
            </a:r>
            <a:r>
              <a:rPr lang="en-US" dirty="0">
                <a:effectLst>
                  <a:outerShdw blurRad="38100" dist="38100" dir="2700000" algn="tl">
                    <a:srgbClr val="C0C0C0"/>
                  </a:outerShdw>
                </a:effectLst>
              </a:rPr>
              <a:t> </a:t>
            </a:r>
            <a:r>
              <a:rPr lang="en-US" dirty="0" err="1">
                <a:effectLst>
                  <a:outerShdw blurRad="38100" dist="38100" dir="2700000" algn="tl">
                    <a:srgbClr val="C0C0C0"/>
                  </a:outerShdw>
                </a:effectLst>
              </a:rPr>
              <a:t>bawaan</a:t>
            </a:r>
            <a:r>
              <a:rPr lang="en-US" dirty="0">
                <a:effectLst>
                  <a:outerShdw blurRad="38100" dist="38100" dir="2700000" algn="tl">
                    <a:srgbClr val="C0C0C0"/>
                  </a:outerShdw>
                </a:effectLst>
              </a:rPr>
              <a:t>?</a:t>
            </a:r>
            <a:endParaRPr lang="id-ID" dirty="0">
              <a:effectLst>
                <a:outerShdw blurRad="38100" dist="38100" dir="2700000" algn="tl">
                  <a:srgbClr val="C0C0C0"/>
                </a:outerShdw>
              </a:effectLst>
            </a:endParaRPr>
          </a:p>
        </p:txBody>
      </p:sp>
      <p:pic>
        <p:nvPicPr>
          <p:cNvPr id="243716" name="Picture 2" descr="C:\Program Files\Apli\ApliLabel\Clipart\Cliparts\Misc 4\1\M3648.WMF"/>
          <p:cNvPicPr>
            <a:picLocks noChangeAspect="1" noChangeArrowheads="1"/>
          </p:cNvPicPr>
          <p:nvPr/>
        </p:nvPicPr>
        <p:blipFill>
          <a:blip r:embed="rId2"/>
          <a:srcRect/>
          <a:stretch>
            <a:fillRect/>
          </a:stretch>
        </p:blipFill>
        <p:spPr bwMode="auto">
          <a:xfrm>
            <a:off x="6477000" y="3886200"/>
            <a:ext cx="2032000" cy="2551113"/>
          </a:xfrm>
          <a:prstGeom prst="rect">
            <a:avLst/>
          </a:prstGeom>
          <a:noFill/>
          <a:ln w="9525">
            <a:noFill/>
            <a:miter lim="800000"/>
            <a:headEnd/>
            <a:tailEnd/>
          </a:ln>
        </p:spPr>
      </p:pic>
      <p:pic>
        <p:nvPicPr>
          <p:cNvPr id="243717" name="Picture 3" descr="C:\Program Files\Apli\ApliLabel\Clipart\Cliparts\Misc 5\1\M1407.WMF"/>
          <p:cNvPicPr>
            <a:picLocks noChangeAspect="1" noChangeArrowheads="1"/>
          </p:cNvPicPr>
          <p:nvPr/>
        </p:nvPicPr>
        <p:blipFill>
          <a:blip r:embed="rId3"/>
          <a:srcRect/>
          <a:stretch>
            <a:fillRect/>
          </a:stretch>
        </p:blipFill>
        <p:spPr bwMode="auto">
          <a:xfrm>
            <a:off x="6748463" y="304800"/>
            <a:ext cx="2395537" cy="3036888"/>
          </a:xfrm>
          <a:prstGeom prst="rect">
            <a:avLst/>
          </a:prstGeom>
          <a:noFill/>
          <a:ln w="9525">
            <a:noFill/>
            <a:miter lim="800000"/>
            <a:headEnd/>
            <a:tailEnd/>
          </a:ln>
        </p:spPr>
      </p:pic>
    </p:spTree>
  </p:cSld>
  <p:clrMapOvr>
    <a:masterClrMapping/>
  </p:clrMapOvr>
  <p:transition>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2"/>
          <p:cNvSpPr>
            <a:spLocks noChangeArrowheads="1"/>
          </p:cNvSpPr>
          <p:nvPr/>
        </p:nvSpPr>
        <p:spPr bwMode="auto">
          <a:xfrm>
            <a:off x="609600" y="-304800"/>
            <a:ext cx="7696200" cy="7162800"/>
          </a:xfrm>
          <a:custGeom>
            <a:avLst/>
            <a:gdLst>
              <a:gd name="T0" fmla="*/ 3848100 w 21600"/>
              <a:gd name="T1" fmla="*/ 0 h 21600"/>
              <a:gd name="T2" fmla="*/ 1126994 w 21600"/>
              <a:gd name="T3" fmla="*/ 1048886 h 21600"/>
              <a:gd name="T4" fmla="*/ 0 w 21600"/>
              <a:gd name="T5" fmla="*/ 3581400 h 21600"/>
              <a:gd name="T6" fmla="*/ 1126994 w 21600"/>
              <a:gd name="T7" fmla="*/ 6113914 h 21600"/>
              <a:gd name="T8" fmla="*/ 3848100 w 21600"/>
              <a:gd name="T9" fmla="*/ 7162800 h 21600"/>
              <a:gd name="T10" fmla="*/ 6569206 w 21600"/>
              <a:gd name="T11" fmla="*/ 6113914 h 21600"/>
              <a:gd name="T12" fmla="*/ 7696200 w 21600"/>
              <a:gd name="T13" fmla="*/ 3581400 h 21600"/>
              <a:gd name="T14" fmla="*/ 6569206 w 21600"/>
              <a:gd name="T15" fmla="*/ 104888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24" y="10800"/>
                </a:moveTo>
                <a:cubicBezTo>
                  <a:pt x="1724" y="15813"/>
                  <a:pt x="5787" y="19876"/>
                  <a:pt x="10800" y="19876"/>
                </a:cubicBezTo>
                <a:cubicBezTo>
                  <a:pt x="15813" y="19876"/>
                  <a:pt x="19876" y="15813"/>
                  <a:pt x="19876" y="10800"/>
                </a:cubicBezTo>
                <a:cubicBezTo>
                  <a:pt x="19876" y="5787"/>
                  <a:pt x="15813" y="1724"/>
                  <a:pt x="10800" y="1724"/>
                </a:cubicBezTo>
                <a:cubicBezTo>
                  <a:pt x="5787" y="1724"/>
                  <a:pt x="1724" y="5787"/>
                  <a:pt x="1724" y="10800"/>
                </a:cubicBezTo>
                <a:close/>
              </a:path>
            </a:pathLst>
          </a:custGeom>
          <a:solidFill>
            <a:srgbClr val="CC99FF">
              <a:alpha val="27843"/>
            </a:srgbClr>
          </a:solidFill>
          <a:ln w="9525">
            <a:noFill/>
            <a:round/>
            <a:headEnd/>
            <a:tailEnd/>
          </a:ln>
        </p:spPr>
        <p:txBody>
          <a:bodyPr wrap="none" anchor="ctr"/>
          <a:lstStyle/>
          <a:p>
            <a:pPr eaLnBrk="1" hangingPunct="1"/>
            <a:endParaRPr lang="id-ID" sz="1800">
              <a:latin typeface="Arial" pitchFamily="34" charset="0"/>
            </a:endParaRPr>
          </a:p>
        </p:txBody>
      </p:sp>
      <p:sp>
        <p:nvSpPr>
          <p:cNvPr id="76803" name="AutoShape 3"/>
          <p:cNvSpPr>
            <a:spLocks noChangeArrowheads="1"/>
          </p:cNvSpPr>
          <p:nvPr/>
        </p:nvSpPr>
        <p:spPr bwMode="auto">
          <a:xfrm>
            <a:off x="2632075" y="1501775"/>
            <a:ext cx="3540125" cy="3505200"/>
          </a:xfrm>
          <a:custGeom>
            <a:avLst/>
            <a:gdLst>
              <a:gd name="T0" fmla="*/ 1770062 w 21600"/>
              <a:gd name="T1" fmla="*/ 0 h 21600"/>
              <a:gd name="T2" fmla="*/ 518399 w 21600"/>
              <a:gd name="T3" fmla="*/ 513285 h 21600"/>
              <a:gd name="T4" fmla="*/ 0 w 21600"/>
              <a:gd name="T5" fmla="*/ 1752600 h 21600"/>
              <a:gd name="T6" fmla="*/ 518399 w 21600"/>
              <a:gd name="T7" fmla="*/ 2991916 h 21600"/>
              <a:gd name="T8" fmla="*/ 1770062 w 21600"/>
              <a:gd name="T9" fmla="*/ 3505200 h 21600"/>
              <a:gd name="T10" fmla="*/ 3021726 w 21600"/>
              <a:gd name="T11" fmla="*/ 2991916 h 21600"/>
              <a:gd name="T12" fmla="*/ 3540125 w 21600"/>
              <a:gd name="T13" fmla="*/ 1752600 h 21600"/>
              <a:gd name="T14" fmla="*/ 3021726 w 21600"/>
              <a:gd name="T15" fmla="*/ 513285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245" y="10800"/>
                </a:moveTo>
                <a:cubicBezTo>
                  <a:pt x="3245" y="14973"/>
                  <a:pt x="6627" y="18355"/>
                  <a:pt x="10800" y="18355"/>
                </a:cubicBezTo>
                <a:cubicBezTo>
                  <a:pt x="14973" y="18355"/>
                  <a:pt x="18355" y="14973"/>
                  <a:pt x="18355" y="10800"/>
                </a:cubicBezTo>
                <a:cubicBezTo>
                  <a:pt x="18355" y="6627"/>
                  <a:pt x="14973" y="3245"/>
                  <a:pt x="10800" y="3245"/>
                </a:cubicBezTo>
                <a:cubicBezTo>
                  <a:pt x="6627" y="3245"/>
                  <a:pt x="3245" y="6627"/>
                  <a:pt x="3245" y="10800"/>
                </a:cubicBezTo>
                <a:close/>
              </a:path>
            </a:pathLst>
          </a:custGeom>
          <a:solidFill>
            <a:srgbClr val="FFFF00"/>
          </a:solidFill>
          <a:ln w="9525">
            <a:noFill/>
            <a:round/>
            <a:headEnd/>
            <a:tailEnd/>
          </a:ln>
        </p:spPr>
        <p:txBody>
          <a:bodyPr wrap="none" anchor="ctr"/>
          <a:lstStyle/>
          <a:p>
            <a:pPr eaLnBrk="1" hangingPunct="1"/>
            <a:endParaRPr lang="id-ID" sz="1800">
              <a:latin typeface="Arial" pitchFamily="34" charset="0"/>
            </a:endParaRPr>
          </a:p>
        </p:txBody>
      </p:sp>
      <p:sp>
        <p:nvSpPr>
          <p:cNvPr id="76804" name="AutoShape 4"/>
          <p:cNvSpPr>
            <a:spLocks noChangeArrowheads="1"/>
          </p:cNvSpPr>
          <p:nvPr/>
        </p:nvSpPr>
        <p:spPr bwMode="auto">
          <a:xfrm>
            <a:off x="1981200" y="990600"/>
            <a:ext cx="4876800" cy="4495800"/>
          </a:xfrm>
          <a:custGeom>
            <a:avLst/>
            <a:gdLst>
              <a:gd name="T0" fmla="*/ 2438400 w 21600"/>
              <a:gd name="T1" fmla="*/ 0 h 21600"/>
              <a:gd name="T2" fmla="*/ 714135 w 21600"/>
              <a:gd name="T3" fmla="*/ 658343 h 21600"/>
              <a:gd name="T4" fmla="*/ 0 w 21600"/>
              <a:gd name="T5" fmla="*/ 2247900 h 21600"/>
              <a:gd name="T6" fmla="*/ 714135 w 21600"/>
              <a:gd name="T7" fmla="*/ 3837457 h 21600"/>
              <a:gd name="T8" fmla="*/ 2438400 w 21600"/>
              <a:gd name="T9" fmla="*/ 4495800 h 21600"/>
              <a:gd name="T10" fmla="*/ 4162665 w 21600"/>
              <a:gd name="T11" fmla="*/ 3837457 h 21600"/>
              <a:gd name="T12" fmla="*/ 4876800 w 21600"/>
              <a:gd name="T13" fmla="*/ 2247900 h 21600"/>
              <a:gd name="T14" fmla="*/ 4162665 w 21600"/>
              <a:gd name="T15" fmla="*/ 658343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690" y="10800"/>
                </a:moveTo>
                <a:cubicBezTo>
                  <a:pt x="2690" y="15279"/>
                  <a:pt x="6321" y="18910"/>
                  <a:pt x="10800" y="18910"/>
                </a:cubicBezTo>
                <a:cubicBezTo>
                  <a:pt x="15279" y="18910"/>
                  <a:pt x="18910" y="15279"/>
                  <a:pt x="18910" y="10800"/>
                </a:cubicBezTo>
                <a:cubicBezTo>
                  <a:pt x="18910" y="6321"/>
                  <a:pt x="15279" y="2690"/>
                  <a:pt x="10800" y="2690"/>
                </a:cubicBezTo>
                <a:cubicBezTo>
                  <a:pt x="6321" y="2690"/>
                  <a:pt x="2690" y="6321"/>
                  <a:pt x="2690" y="10800"/>
                </a:cubicBezTo>
                <a:close/>
              </a:path>
            </a:pathLst>
          </a:custGeom>
          <a:solidFill>
            <a:srgbClr val="008080">
              <a:alpha val="50980"/>
            </a:srgbClr>
          </a:solidFill>
          <a:ln w="9525">
            <a:noFill/>
            <a:round/>
            <a:headEnd/>
            <a:tailEnd/>
          </a:ln>
        </p:spPr>
        <p:txBody>
          <a:bodyPr wrap="none" anchor="ctr"/>
          <a:lstStyle/>
          <a:p>
            <a:pPr eaLnBrk="1" hangingPunct="1"/>
            <a:endParaRPr lang="id-ID" sz="1800">
              <a:latin typeface="Arial" pitchFamily="34" charset="0"/>
            </a:endParaRPr>
          </a:p>
        </p:txBody>
      </p:sp>
      <p:sp>
        <p:nvSpPr>
          <p:cNvPr id="76805" name="AutoShape 5"/>
          <p:cNvSpPr>
            <a:spLocks noChangeArrowheads="1"/>
          </p:cNvSpPr>
          <p:nvPr/>
        </p:nvSpPr>
        <p:spPr bwMode="auto">
          <a:xfrm>
            <a:off x="1143000" y="282575"/>
            <a:ext cx="6553200" cy="5943600"/>
          </a:xfrm>
          <a:custGeom>
            <a:avLst/>
            <a:gdLst>
              <a:gd name="T0" fmla="*/ 3276600 w 21600"/>
              <a:gd name="T1" fmla="*/ 0 h 21600"/>
              <a:gd name="T2" fmla="*/ 959619 w 21600"/>
              <a:gd name="T3" fmla="*/ 870352 h 21600"/>
              <a:gd name="T4" fmla="*/ 0 w 21600"/>
              <a:gd name="T5" fmla="*/ 2971800 h 21600"/>
              <a:gd name="T6" fmla="*/ 959619 w 21600"/>
              <a:gd name="T7" fmla="*/ 5073248 h 21600"/>
              <a:gd name="T8" fmla="*/ 3276600 w 21600"/>
              <a:gd name="T9" fmla="*/ 5943600 h 21600"/>
              <a:gd name="T10" fmla="*/ 5593581 w 21600"/>
              <a:gd name="T11" fmla="*/ 5073248 h 21600"/>
              <a:gd name="T12" fmla="*/ 6553200 w 21600"/>
              <a:gd name="T13" fmla="*/ 2971800 h 21600"/>
              <a:gd name="T14" fmla="*/ 5593581 w 21600"/>
              <a:gd name="T15" fmla="*/ 870352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690" y="10800"/>
                </a:moveTo>
                <a:cubicBezTo>
                  <a:pt x="2690" y="15279"/>
                  <a:pt x="6321" y="18910"/>
                  <a:pt x="10800" y="18910"/>
                </a:cubicBezTo>
                <a:cubicBezTo>
                  <a:pt x="15279" y="18910"/>
                  <a:pt x="18910" y="15279"/>
                  <a:pt x="18910" y="10800"/>
                </a:cubicBezTo>
                <a:cubicBezTo>
                  <a:pt x="18910" y="6321"/>
                  <a:pt x="15279" y="2690"/>
                  <a:pt x="10800" y="2690"/>
                </a:cubicBezTo>
                <a:cubicBezTo>
                  <a:pt x="6321" y="2690"/>
                  <a:pt x="2690" y="6321"/>
                  <a:pt x="2690" y="10800"/>
                </a:cubicBezTo>
                <a:close/>
              </a:path>
            </a:pathLst>
          </a:custGeom>
          <a:solidFill>
            <a:srgbClr val="FF6600">
              <a:alpha val="27843"/>
            </a:srgbClr>
          </a:solidFill>
          <a:ln w="9525">
            <a:noFill/>
            <a:round/>
            <a:headEnd/>
            <a:tailEnd/>
          </a:ln>
        </p:spPr>
        <p:txBody>
          <a:bodyPr wrap="none" anchor="ctr"/>
          <a:lstStyle/>
          <a:p>
            <a:pPr eaLnBrk="1" hangingPunct="1"/>
            <a:endParaRPr lang="id-ID" sz="1800">
              <a:latin typeface="Arial" pitchFamily="34" charset="0"/>
            </a:endParaRPr>
          </a:p>
        </p:txBody>
      </p:sp>
      <p:sp>
        <p:nvSpPr>
          <p:cNvPr id="76806" name="AutoShape 6"/>
          <p:cNvSpPr>
            <a:spLocks noChangeArrowheads="1"/>
          </p:cNvSpPr>
          <p:nvPr/>
        </p:nvSpPr>
        <p:spPr bwMode="auto">
          <a:xfrm>
            <a:off x="3200400" y="2079625"/>
            <a:ext cx="2438400" cy="2362200"/>
          </a:xfrm>
          <a:custGeom>
            <a:avLst/>
            <a:gdLst>
              <a:gd name="T0" fmla="*/ 1219200 w 21600"/>
              <a:gd name="T1" fmla="*/ 0 h 21600"/>
              <a:gd name="T2" fmla="*/ 357068 w 21600"/>
              <a:gd name="T3" fmla="*/ 345909 h 21600"/>
              <a:gd name="T4" fmla="*/ 0 w 21600"/>
              <a:gd name="T5" fmla="*/ 1181100 h 21600"/>
              <a:gd name="T6" fmla="*/ 357068 w 21600"/>
              <a:gd name="T7" fmla="*/ 2016291 h 21600"/>
              <a:gd name="T8" fmla="*/ 1219200 w 21600"/>
              <a:gd name="T9" fmla="*/ 2362200 h 21600"/>
              <a:gd name="T10" fmla="*/ 2081333 w 21600"/>
              <a:gd name="T11" fmla="*/ 2016291 h 21600"/>
              <a:gd name="T12" fmla="*/ 2438400 w 21600"/>
              <a:gd name="T13" fmla="*/ 1181100 h 21600"/>
              <a:gd name="T14" fmla="*/ 2081333 w 21600"/>
              <a:gd name="T15" fmla="*/ 345909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solidFill>
            <a:srgbClr val="CC99FF"/>
          </a:solidFill>
          <a:ln w="9525">
            <a:noFill/>
            <a:round/>
            <a:headEnd/>
            <a:tailEnd/>
          </a:ln>
        </p:spPr>
        <p:txBody>
          <a:bodyPr wrap="none" anchor="ctr"/>
          <a:lstStyle/>
          <a:p>
            <a:pPr eaLnBrk="1" hangingPunct="1"/>
            <a:endParaRPr lang="id-ID" sz="1800">
              <a:latin typeface="Arial" pitchFamily="34" charset="0"/>
            </a:endParaRPr>
          </a:p>
        </p:txBody>
      </p:sp>
      <p:sp>
        <p:nvSpPr>
          <p:cNvPr id="76807" name="WordArt 7"/>
          <p:cNvSpPr>
            <a:spLocks noChangeArrowheads="1" noChangeShapeType="1" noTextEdit="1"/>
          </p:cNvSpPr>
          <p:nvPr/>
        </p:nvSpPr>
        <p:spPr bwMode="auto">
          <a:xfrm>
            <a:off x="3581400" y="2438400"/>
            <a:ext cx="1676400" cy="1676400"/>
          </a:xfrm>
          <a:prstGeom prst="rect">
            <a:avLst/>
          </a:prstGeom>
        </p:spPr>
        <p:txBody>
          <a:bodyPr spcFirstLastPara="1" wrap="none" fromWordArt="1">
            <a:prstTxWarp prst="textArchUp">
              <a:avLst>
                <a:gd name="adj" fmla="val 10668300"/>
              </a:avLst>
            </a:prstTxWarp>
          </a:bodyPr>
          <a:lstStyle/>
          <a:p>
            <a:pPr algn="ctr"/>
            <a:r>
              <a:rPr lang="id-ID" sz="1800"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MIKROSISTEM</a:t>
            </a:r>
          </a:p>
        </p:txBody>
      </p:sp>
      <p:sp>
        <p:nvSpPr>
          <p:cNvPr id="76808" name="WordArt 8"/>
          <p:cNvSpPr>
            <a:spLocks noChangeArrowheads="1" noChangeShapeType="1" noTextEdit="1"/>
          </p:cNvSpPr>
          <p:nvPr/>
        </p:nvSpPr>
        <p:spPr bwMode="auto">
          <a:xfrm rot="5987842">
            <a:off x="3825082" y="2515394"/>
            <a:ext cx="2355850" cy="1589087"/>
          </a:xfrm>
          <a:prstGeom prst="rect">
            <a:avLst/>
          </a:prstGeom>
        </p:spPr>
        <p:txBody>
          <a:bodyPr spcFirstLastPara="1" wrap="none" fromWordArt="1">
            <a:prstTxWarp prst="textArchUp">
              <a:avLst>
                <a:gd name="adj" fmla="val 10800004"/>
              </a:avLst>
            </a:prstTxWarp>
          </a:bodyPr>
          <a:lstStyle/>
          <a:p>
            <a:pPr algn="ctr"/>
            <a:r>
              <a:rPr lang="id-ID" sz="1800"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MESOSISTEM</a:t>
            </a:r>
          </a:p>
        </p:txBody>
      </p:sp>
      <p:sp>
        <p:nvSpPr>
          <p:cNvPr id="76809" name="WordArt 9"/>
          <p:cNvSpPr>
            <a:spLocks noChangeArrowheads="1" noChangeShapeType="1" noTextEdit="1"/>
          </p:cNvSpPr>
          <p:nvPr/>
        </p:nvSpPr>
        <p:spPr bwMode="auto">
          <a:xfrm rot="-3086217">
            <a:off x="2077244" y="1650207"/>
            <a:ext cx="3290887" cy="2400300"/>
          </a:xfrm>
          <a:prstGeom prst="rect">
            <a:avLst/>
          </a:prstGeom>
        </p:spPr>
        <p:txBody>
          <a:bodyPr spcFirstLastPara="1" wrap="none" fromWordArt="1">
            <a:prstTxWarp prst="textArchUp">
              <a:avLst>
                <a:gd name="adj" fmla="val 11814876"/>
              </a:avLst>
            </a:prstTxWarp>
          </a:bodyPr>
          <a:lstStyle/>
          <a:p>
            <a:pPr algn="ctr"/>
            <a:r>
              <a:rPr lang="id-ID" sz="1800"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EKSOSISTEM</a:t>
            </a:r>
          </a:p>
        </p:txBody>
      </p:sp>
      <p:sp>
        <p:nvSpPr>
          <p:cNvPr id="76810" name="WordArt 10"/>
          <p:cNvSpPr>
            <a:spLocks noChangeArrowheads="1" noChangeShapeType="1" noTextEdit="1"/>
          </p:cNvSpPr>
          <p:nvPr/>
        </p:nvSpPr>
        <p:spPr bwMode="auto">
          <a:xfrm rot="3534417">
            <a:off x="3523456" y="1359694"/>
            <a:ext cx="4071938" cy="2749550"/>
          </a:xfrm>
          <a:prstGeom prst="rect">
            <a:avLst/>
          </a:prstGeom>
        </p:spPr>
        <p:txBody>
          <a:bodyPr spcFirstLastPara="1" wrap="none" fromWordArt="1">
            <a:prstTxWarp prst="textArchUp">
              <a:avLst>
                <a:gd name="adj" fmla="val 11168476"/>
              </a:avLst>
            </a:prstTxWarp>
          </a:bodyPr>
          <a:lstStyle/>
          <a:p>
            <a:pPr algn="ctr"/>
            <a:r>
              <a:rPr lang="id-ID" sz="1800"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MAKROSISTEM</a:t>
            </a:r>
          </a:p>
        </p:txBody>
      </p:sp>
      <p:sp>
        <p:nvSpPr>
          <p:cNvPr id="76811" name="WordArt 11"/>
          <p:cNvSpPr>
            <a:spLocks noChangeArrowheads="1" noChangeShapeType="1" noTextEdit="1"/>
          </p:cNvSpPr>
          <p:nvPr/>
        </p:nvSpPr>
        <p:spPr bwMode="auto">
          <a:xfrm rot="-4560734">
            <a:off x="20638" y="1660525"/>
            <a:ext cx="4560888" cy="2471737"/>
          </a:xfrm>
          <a:prstGeom prst="rect">
            <a:avLst/>
          </a:prstGeom>
        </p:spPr>
        <p:txBody>
          <a:bodyPr spcFirstLastPara="1" wrap="none" fromWordArt="1">
            <a:prstTxWarp prst="textArchUp">
              <a:avLst>
                <a:gd name="adj" fmla="val 11034428"/>
              </a:avLst>
            </a:prstTxWarp>
          </a:bodyPr>
          <a:lstStyle/>
          <a:p>
            <a:pPr algn="ctr"/>
            <a:r>
              <a:rPr lang="id-ID" sz="1800" kern="10">
                <a:ln w="9525">
                  <a:solidFill>
                    <a:srgbClr val="000000"/>
                  </a:solidFill>
                  <a:round/>
                  <a:headEnd/>
                  <a:tailEnd/>
                </a:ln>
                <a:solidFill>
                  <a:srgbClr val="FFFFFF"/>
                </a:solidFill>
                <a:effectLst>
                  <a:outerShdw dist="35921" dir="2700000" algn="ctr" rotWithShape="0">
                    <a:srgbClr val="808080">
                      <a:alpha val="79999"/>
                    </a:srgbClr>
                  </a:outerShdw>
                </a:effectLst>
                <a:latin typeface="Arial Black"/>
              </a:rPr>
              <a:t>KRONOSISTEM</a:t>
            </a:r>
          </a:p>
        </p:txBody>
      </p:sp>
      <p:pic>
        <p:nvPicPr>
          <p:cNvPr id="244748" name="Picture 12" descr="individu"/>
          <p:cNvPicPr>
            <a:picLocks noChangeAspect="1" noChangeArrowheads="1"/>
          </p:cNvPicPr>
          <p:nvPr/>
        </p:nvPicPr>
        <p:blipFill>
          <a:blip r:embed="rId2"/>
          <a:srcRect/>
          <a:stretch>
            <a:fillRect/>
          </a:stretch>
        </p:blipFill>
        <p:spPr bwMode="auto">
          <a:xfrm>
            <a:off x="4114800" y="2971800"/>
            <a:ext cx="609600" cy="609600"/>
          </a:xfrm>
          <a:prstGeom prst="rect">
            <a:avLst/>
          </a:prstGeom>
          <a:noFill/>
          <a:ln w="9525">
            <a:noFill/>
            <a:miter lim="800000"/>
            <a:headEnd/>
            <a:tailEnd/>
          </a:ln>
        </p:spPr>
      </p:pic>
      <p:sp>
        <p:nvSpPr>
          <p:cNvPr id="76813" name="Rectangle 13"/>
          <p:cNvSpPr>
            <a:spLocks noChangeArrowheads="1"/>
          </p:cNvSpPr>
          <p:nvPr/>
        </p:nvSpPr>
        <p:spPr bwMode="auto">
          <a:xfrm>
            <a:off x="0" y="5715000"/>
            <a:ext cx="9144000" cy="1143000"/>
          </a:xfrm>
          <a:prstGeom prst="rect">
            <a:avLst/>
          </a:prstGeom>
          <a:solidFill>
            <a:srgbClr val="FFFF00"/>
          </a:solidFill>
          <a:ln w="9525">
            <a:noFill/>
            <a:miter lim="800000"/>
            <a:headEnd/>
            <a:tailEnd/>
          </a:ln>
          <a:effectLst/>
        </p:spPr>
        <p:txBody>
          <a:bodyPr wrap="none" anchor="ctr"/>
          <a:lstStyle/>
          <a:p>
            <a:pPr algn="ctr" eaLnBrk="1" hangingPunct="1">
              <a:defRPr/>
            </a:pPr>
            <a:r>
              <a:rPr lang="en-US" sz="3200" dirty="0">
                <a:solidFill>
                  <a:srgbClr val="FF0000"/>
                </a:solidFill>
                <a:effectLst>
                  <a:outerShdw blurRad="38100" dist="38100" dir="2700000" algn="tl">
                    <a:srgbClr val="000000">
                      <a:alpha val="43137"/>
                    </a:srgbClr>
                  </a:outerShdw>
                </a:effectLst>
                <a:latin typeface="Impact" pitchFamily="34" charset="0"/>
              </a:rPr>
              <a:t>LIMA SISTEM EKOLOGI MENURUT  BRONFENBRENNER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6807"/>
                                        </p:tgtEl>
                                        <p:attrNameLst>
                                          <p:attrName>style.visibility</p:attrName>
                                        </p:attrNameLst>
                                      </p:cBhvr>
                                      <p:to>
                                        <p:strVal val="visible"/>
                                      </p:to>
                                    </p:set>
                                    <p:animEffect transition="in" filter="wipe(down)">
                                      <p:cBhvr>
                                        <p:cTn id="7" dur="580">
                                          <p:stCondLst>
                                            <p:cond delay="0"/>
                                          </p:stCondLst>
                                        </p:cTn>
                                        <p:tgtEl>
                                          <p:spTgt spid="76807"/>
                                        </p:tgtEl>
                                      </p:cBhvr>
                                    </p:animEffect>
                                    <p:anim calcmode="lin" valueType="num">
                                      <p:cBhvr>
                                        <p:cTn id="8" dur="1822" tmFilter="0,0; 0.14,0.36; 0.43,0.73; 0.71,0.91; 1.0,1.0">
                                          <p:stCondLst>
                                            <p:cond delay="0"/>
                                          </p:stCondLst>
                                        </p:cTn>
                                        <p:tgtEl>
                                          <p:spTgt spid="7680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680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680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680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6807"/>
                                        </p:tgtEl>
                                        <p:attrNameLst>
                                          <p:attrName>ppt_y</p:attrName>
                                        </p:attrNameLst>
                                      </p:cBhvr>
                                      <p:tavLst>
                                        <p:tav tm="0" fmla="#ppt_y-sin(pi*$)/81">
                                          <p:val>
                                            <p:fltVal val="0"/>
                                          </p:val>
                                        </p:tav>
                                        <p:tav tm="100000">
                                          <p:val>
                                            <p:fltVal val="1"/>
                                          </p:val>
                                        </p:tav>
                                      </p:tavLst>
                                    </p:anim>
                                    <p:animScale>
                                      <p:cBhvr>
                                        <p:cTn id="13" dur="26">
                                          <p:stCondLst>
                                            <p:cond delay="650"/>
                                          </p:stCondLst>
                                        </p:cTn>
                                        <p:tgtEl>
                                          <p:spTgt spid="76807"/>
                                        </p:tgtEl>
                                      </p:cBhvr>
                                      <p:to x="100000" y="60000"/>
                                    </p:animScale>
                                    <p:animScale>
                                      <p:cBhvr>
                                        <p:cTn id="14" dur="166" decel="50000">
                                          <p:stCondLst>
                                            <p:cond delay="676"/>
                                          </p:stCondLst>
                                        </p:cTn>
                                        <p:tgtEl>
                                          <p:spTgt spid="76807"/>
                                        </p:tgtEl>
                                      </p:cBhvr>
                                      <p:to x="100000" y="100000"/>
                                    </p:animScale>
                                    <p:animScale>
                                      <p:cBhvr>
                                        <p:cTn id="15" dur="26">
                                          <p:stCondLst>
                                            <p:cond delay="1312"/>
                                          </p:stCondLst>
                                        </p:cTn>
                                        <p:tgtEl>
                                          <p:spTgt spid="76807"/>
                                        </p:tgtEl>
                                      </p:cBhvr>
                                      <p:to x="100000" y="80000"/>
                                    </p:animScale>
                                    <p:animScale>
                                      <p:cBhvr>
                                        <p:cTn id="16" dur="166" decel="50000">
                                          <p:stCondLst>
                                            <p:cond delay="1338"/>
                                          </p:stCondLst>
                                        </p:cTn>
                                        <p:tgtEl>
                                          <p:spTgt spid="76807"/>
                                        </p:tgtEl>
                                      </p:cBhvr>
                                      <p:to x="100000" y="100000"/>
                                    </p:animScale>
                                    <p:animScale>
                                      <p:cBhvr>
                                        <p:cTn id="17" dur="26">
                                          <p:stCondLst>
                                            <p:cond delay="1642"/>
                                          </p:stCondLst>
                                        </p:cTn>
                                        <p:tgtEl>
                                          <p:spTgt spid="76807"/>
                                        </p:tgtEl>
                                      </p:cBhvr>
                                      <p:to x="100000" y="90000"/>
                                    </p:animScale>
                                    <p:animScale>
                                      <p:cBhvr>
                                        <p:cTn id="18" dur="166" decel="50000">
                                          <p:stCondLst>
                                            <p:cond delay="1668"/>
                                          </p:stCondLst>
                                        </p:cTn>
                                        <p:tgtEl>
                                          <p:spTgt spid="76807"/>
                                        </p:tgtEl>
                                      </p:cBhvr>
                                      <p:to x="100000" y="100000"/>
                                    </p:animScale>
                                    <p:animScale>
                                      <p:cBhvr>
                                        <p:cTn id="19" dur="26">
                                          <p:stCondLst>
                                            <p:cond delay="1808"/>
                                          </p:stCondLst>
                                        </p:cTn>
                                        <p:tgtEl>
                                          <p:spTgt spid="76807"/>
                                        </p:tgtEl>
                                      </p:cBhvr>
                                      <p:to x="100000" y="95000"/>
                                    </p:animScale>
                                    <p:animScale>
                                      <p:cBhvr>
                                        <p:cTn id="20" dur="166" decel="50000">
                                          <p:stCondLst>
                                            <p:cond delay="1834"/>
                                          </p:stCondLst>
                                        </p:cTn>
                                        <p:tgtEl>
                                          <p:spTgt spid="76807"/>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76806"/>
                                        </p:tgtEl>
                                        <p:attrNameLst>
                                          <p:attrName>style.visibility</p:attrName>
                                        </p:attrNameLst>
                                      </p:cBhvr>
                                      <p:to>
                                        <p:strVal val="visible"/>
                                      </p:to>
                                    </p:set>
                                    <p:animEffect transition="in" filter="wipe(down)">
                                      <p:cBhvr>
                                        <p:cTn id="23" dur="580">
                                          <p:stCondLst>
                                            <p:cond delay="0"/>
                                          </p:stCondLst>
                                        </p:cTn>
                                        <p:tgtEl>
                                          <p:spTgt spid="76806"/>
                                        </p:tgtEl>
                                      </p:cBhvr>
                                    </p:animEffect>
                                    <p:anim calcmode="lin" valueType="num">
                                      <p:cBhvr>
                                        <p:cTn id="24" dur="1822" tmFilter="0,0; 0.14,0.36; 0.43,0.73; 0.71,0.91; 1.0,1.0">
                                          <p:stCondLst>
                                            <p:cond delay="0"/>
                                          </p:stCondLst>
                                        </p:cTn>
                                        <p:tgtEl>
                                          <p:spTgt spid="7680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7680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7680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7680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76806"/>
                                        </p:tgtEl>
                                        <p:attrNameLst>
                                          <p:attrName>ppt_y</p:attrName>
                                        </p:attrNameLst>
                                      </p:cBhvr>
                                      <p:tavLst>
                                        <p:tav tm="0" fmla="#ppt_y-sin(pi*$)/81">
                                          <p:val>
                                            <p:fltVal val="0"/>
                                          </p:val>
                                        </p:tav>
                                        <p:tav tm="100000">
                                          <p:val>
                                            <p:fltVal val="1"/>
                                          </p:val>
                                        </p:tav>
                                      </p:tavLst>
                                    </p:anim>
                                    <p:animScale>
                                      <p:cBhvr>
                                        <p:cTn id="29" dur="26">
                                          <p:stCondLst>
                                            <p:cond delay="650"/>
                                          </p:stCondLst>
                                        </p:cTn>
                                        <p:tgtEl>
                                          <p:spTgt spid="76806"/>
                                        </p:tgtEl>
                                      </p:cBhvr>
                                      <p:to x="100000" y="60000"/>
                                    </p:animScale>
                                    <p:animScale>
                                      <p:cBhvr>
                                        <p:cTn id="30" dur="166" decel="50000">
                                          <p:stCondLst>
                                            <p:cond delay="676"/>
                                          </p:stCondLst>
                                        </p:cTn>
                                        <p:tgtEl>
                                          <p:spTgt spid="76806"/>
                                        </p:tgtEl>
                                      </p:cBhvr>
                                      <p:to x="100000" y="100000"/>
                                    </p:animScale>
                                    <p:animScale>
                                      <p:cBhvr>
                                        <p:cTn id="31" dur="26">
                                          <p:stCondLst>
                                            <p:cond delay="1312"/>
                                          </p:stCondLst>
                                        </p:cTn>
                                        <p:tgtEl>
                                          <p:spTgt spid="76806"/>
                                        </p:tgtEl>
                                      </p:cBhvr>
                                      <p:to x="100000" y="80000"/>
                                    </p:animScale>
                                    <p:animScale>
                                      <p:cBhvr>
                                        <p:cTn id="32" dur="166" decel="50000">
                                          <p:stCondLst>
                                            <p:cond delay="1338"/>
                                          </p:stCondLst>
                                        </p:cTn>
                                        <p:tgtEl>
                                          <p:spTgt spid="76806"/>
                                        </p:tgtEl>
                                      </p:cBhvr>
                                      <p:to x="100000" y="100000"/>
                                    </p:animScale>
                                    <p:animScale>
                                      <p:cBhvr>
                                        <p:cTn id="33" dur="26">
                                          <p:stCondLst>
                                            <p:cond delay="1642"/>
                                          </p:stCondLst>
                                        </p:cTn>
                                        <p:tgtEl>
                                          <p:spTgt spid="76806"/>
                                        </p:tgtEl>
                                      </p:cBhvr>
                                      <p:to x="100000" y="90000"/>
                                    </p:animScale>
                                    <p:animScale>
                                      <p:cBhvr>
                                        <p:cTn id="34" dur="166" decel="50000">
                                          <p:stCondLst>
                                            <p:cond delay="1668"/>
                                          </p:stCondLst>
                                        </p:cTn>
                                        <p:tgtEl>
                                          <p:spTgt spid="76806"/>
                                        </p:tgtEl>
                                      </p:cBhvr>
                                      <p:to x="100000" y="100000"/>
                                    </p:animScale>
                                    <p:animScale>
                                      <p:cBhvr>
                                        <p:cTn id="35" dur="26">
                                          <p:stCondLst>
                                            <p:cond delay="1808"/>
                                          </p:stCondLst>
                                        </p:cTn>
                                        <p:tgtEl>
                                          <p:spTgt spid="76806"/>
                                        </p:tgtEl>
                                      </p:cBhvr>
                                      <p:to x="100000" y="95000"/>
                                    </p:animScale>
                                    <p:animScale>
                                      <p:cBhvr>
                                        <p:cTn id="36" dur="166" decel="50000">
                                          <p:stCondLst>
                                            <p:cond delay="1834"/>
                                          </p:stCondLst>
                                        </p:cTn>
                                        <p:tgtEl>
                                          <p:spTgt spid="7680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76803"/>
                                        </p:tgtEl>
                                        <p:attrNameLst>
                                          <p:attrName>style.visibility</p:attrName>
                                        </p:attrNameLst>
                                      </p:cBhvr>
                                      <p:to>
                                        <p:strVal val="visible"/>
                                      </p:to>
                                    </p:set>
                                    <p:animEffect transition="in" filter="wipe(down)">
                                      <p:cBhvr>
                                        <p:cTn id="41" dur="580">
                                          <p:stCondLst>
                                            <p:cond delay="0"/>
                                          </p:stCondLst>
                                        </p:cTn>
                                        <p:tgtEl>
                                          <p:spTgt spid="76803"/>
                                        </p:tgtEl>
                                      </p:cBhvr>
                                    </p:animEffect>
                                    <p:anim calcmode="lin" valueType="num">
                                      <p:cBhvr>
                                        <p:cTn id="42" dur="1822" tmFilter="0,0; 0.14,0.36; 0.43,0.73; 0.71,0.91; 1.0,1.0">
                                          <p:stCondLst>
                                            <p:cond delay="0"/>
                                          </p:stCondLst>
                                        </p:cTn>
                                        <p:tgtEl>
                                          <p:spTgt spid="76803"/>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76803"/>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76803"/>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76803"/>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76803"/>
                                        </p:tgtEl>
                                        <p:attrNameLst>
                                          <p:attrName>ppt_y</p:attrName>
                                        </p:attrNameLst>
                                      </p:cBhvr>
                                      <p:tavLst>
                                        <p:tav tm="0" fmla="#ppt_y-sin(pi*$)/81">
                                          <p:val>
                                            <p:fltVal val="0"/>
                                          </p:val>
                                        </p:tav>
                                        <p:tav tm="100000">
                                          <p:val>
                                            <p:fltVal val="1"/>
                                          </p:val>
                                        </p:tav>
                                      </p:tavLst>
                                    </p:anim>
                                    <p:animScale>
                                      <p:cBhvr>
                                        <p:cTn id="47" dur="26">
                                          <p:stCondLst>
                                            <p:cond delay="650"/>
                                          </p:stCondLst>
                                        </p:cTn>
                                        <p:tgtEl>
                                          <p:spTgt spid="76803"/>
                                        </p:tgtEl>
                                      </p:cBhvr>
                                      <p:to x="100000" y="60000"/>
                                    </p:animScale>
                                    <p:animScale>
                                      <p:cBhvr>
                                        <p:cTn id="48" dur="166" decel="50000">
                                          <p:stCondLst>
                                            <p:cond delay="676"/>
                                          </p:stCondLst>
                                        </p:cTn>
                                        <p:tgtEl>
                                          <p:spTgt spid="76803"/>
                                        </p:tgtEl>
                                      </p:cBhvr>
                                      <p:to x="100000" y="100000"/>
                                    </p:animScale>
                                    <p:animScale>
                                      <p:cBhvr>
                                        <p:cTn id="49" dur="26">
                                          <p:stCondLst>
                                            <p:cond delay="1312"/>
                                          </p:stCondLst>
                                        </p:cTn>
                                        <p:tgtEl>
                                          <p:spTgt spid="76803"/>
                                        </p:tgtEl>
                                      </p:cBhvr>
                                      <p:to x="100000" y="80000"/>
                                    </p:animScale>
                                    <p:animScale>
                                      <p:cBhvr>
                                        <p:cTn id="50" dur="166" decel="50000">
                                          <p:stCondLst>
                                            <p:cond delay="1338"/>
                                          </p:stCondLst>
                                        </p:cTn>
                                        <p:tgtEl>
                                          <p:spTgt spid="76803"/>
                                        </p:tgtEl>
                                      </p:cBhvr>
                                      <p:to x="100000" y="100000"/>
                                    </p:animScale>
                                    <p:animScale>
                                      <p:cBhvr>
                                        <p:cTn id="51" dur="26">
                                          <p:stCondLst>
                                            <p:cond delay="1642"/>
                                          </p:stCondLst>
                                        </p:cTn>
                                        <p:tgtEl>
                                          <p:spTgt spid="76803"/>
                                        </p:tgtEl>
                                      </p:cBhvr>
                                      <p:to x="100000" y="90000"/>
                                    </p:animScale>
                                    <p:animScale>
                                      <p:cBhvr>
                                        <p:cTn id="52" dur="166" decel="50000">
                                          <p:stCondLst>
                                            <p:cond delay="1668"/>
                                          </p:stCondLst>
                                        </p:cTn>
                                        <p:tgtEl>
                                          <p:spTgt spid="76803"/>
                                        </p:tgtEl>
                                      </p:cBhvr>
                                      <p:to x="100000" y="100000"/>
                                    </p:animScale>
                                    <p:animScale>
                                      <p:cBhvr>
                                        <p:cTn id="53" dur="26">
                                          <p:stCondLst>
                                            <p:cond delay="1808"/>
                                          </p:stCondLst>
                                        </p:cTn>
                                        <p:tgtEl>
                                          <p:spTgt spid="76803"/>
                                        </p:tgtEl>
                                      </p:cBhvr>
                                      <p:to x="100000" y="95000"/>
                                    </p:animScale>
                                    <p:animScale>
                                      <p:cBhvr>
                                        <p:cTn id="54" dur="166" decel="50000">
                                          <p:stCondLst>
                                            <p:cond delay="1834"/>
                                          </p:stCondLst>
                                        </p:cTn>
                                        <p:tgtEl>
                                          <p:spTgt spid="76803"/>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76808"/>
                                        </p:tgtEl>
                                        <p:attrNameLst>
                                          <p:attrName>style.visibility</p:attrName>
                                        </p:attrNameLst>
                                      </p:cBhvr>
                                      <p:to>
                                        <p:strVal val="visible"/>
                                      </p:to>
                                    </p:set>
                                    <p:animEffect transition="in" filter="wipe(down)">
                                      <p:cBhvr>
                                        <p:cTn id="57" dur="580">
                                          <p:stCondLst>
                                            <p:cond delay="0"/>
                                          </p:stCondLst>
                                        </p:cTn>
                                        <p:tgtEl>
                                          <p:spTgt spid="76808"/>
                                        </p:tgtEl>
                                      </p:cBhvr>
                                    </p:animEffect>
                                    <p:anim calcmode="lin" valueType="num">
                                      <p:cBhvr>
                                        <p:cTn id="58" dur="1822" tmFilter="0,0; 0.14,0.36; 0.43,0.73; 0.71,0.91; 1.0,1.0">
                                          <p:stCondLst>
                                            <p:cond delay="0"/>
                                          </p:stCondLst>
                                        </p:cTn>
                                        <p:tgtEl>
                                          <p:spTgt spid="76808"/>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76808"/>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76808"/>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76808"/>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76808"/>
                                        </p:tgtEl>
                                        <p:attrNameLst>
                                          <p:attrName>ppt_y</p:attrName>
                                        </p:attrNameLst>
                                      </p:cBhvr>
                                      <p:tavLst>
                                        <p:tav tm="0" fmla="#ppt_y-sin(pi*$)/81">
                                          <p:val>
                                            <p:fltVal val="0"/>
                                          </p:val>
                                        </p:tav>
                                        <p:tav tm="100000">
                                          <p:val>
                                            <p:fltVal val="1"/>
                                          </p:val>
                                        </p:tav>
                                      </p:tavLst>
                                    </p:anim>
                                    <p:animScale>
                                      <p:cBhvr>
                                        <p:cTn id="63" dur="26">
                                          <p:stCondLst>
                                            <p:cond delay="650"/>
                                          </p:stCondLst>
                                        </p:cTn>
                                        <p:tgtEl>
                                          <p:spTgt spid="76808"/>
                                        </p:tgtEl>
                                      </p:cBhvr>
                                      <p:to x="100000" y="60000"/>
                                    </p:animScale>
                                    <p:animScale>
                                      <p:cBhvr>
                                        <p:cTn id="64" dur="166" decel="50000">
                                          <p:stCondLst>
                                            <p:cond delay="676"/>
                                          </p:stCondLst>
                                        </p:cTn>
                                        <p:tgtEl>
                                          <p:spTgt spid="76808"/>
                                        </p:tgtEl>
                                      </p:cBhvr>
                                      <p:to x="100000" y="100000"/>
                                    </p:animScale>
                                    <p:animScale>
                                      <p:cBhvr>
                                        <p:cTn id="65" dur="26">
                                          <p:stCondLst>
                                            <p:cond delay="1312"/>
                                          </p:stCondLst>
                                        </p:cTn>
                                        <p:tgtEl>
                                          <p:spTgt spid="76808"/>
                                        </p:tgtEl>
                                      </p:cBhvr>
                                      <p:to x="100000" y="80000"/>
                                    </p:animScale>
                                    <p:animScale>
                                      <p:cBhvr>
                                        <p:cTn id="66" dur="166" decel="50000">
                                          <p:stCondLst>
                                            <p:cond delay="1338"/>
                                          </p:stCondLst>
                                        </p:cTn>
                                        <p:tgtEl>
                                          <p:spTgt spid="76808"/>
                                        </p:tgtEl>
                                      </p:cBhvr>
                                      <p:to x="100000" y="100000"/>
                                    </p:animScale>
                                    <p:animScale>
                                      <p:cBhvr>
                                        <p:cTn id="67" dur="26">
                                          <p:stCondLst>
                                            <p:cond delay="1642"/>
                                          </p:stCondLst>
                                        </p:cTn>
                                        <p:tgtEl>
                                          <p:spTgt spid="76808"/>
                                        </p:tgtEl>
                                      </p:cBhvr>
                                      <p:to x="100000" y="90000"/>
                                    </p:animScale>
                                    <p:animScale>
                                      <p:cBhvr>
                                        <p:cTn id="68" dur="166" decel="50000">
                                          <p:stCondLst>
                                            <p:cond delay="1668"/>
                                          </p:stCondLst>
                                        </p:cTn>
                                        <p:tgtEl>
                                          <p:spTgt spid="76808"/>
                                        </p:tgtEl>
                                      </p:cBhvr>
                                      <p:to x="100000" y="100000"/>
                                    </p:animScale>
                                    <p:animScale>
                                      <p:cBhvr>
                                        <p:cTn id="69" dur="26">
                                          <p:stCondLst>
                                            <p:cond delay="1808"/>
                                          </p:stCondLst>
                                        </p:cTn>
                                        <p:tgtEl>
                                          <p:spTgt spid="76808"/>
                                        </p:tgtEl>
                                      </p:cBhvr>
                                      <p:to x="100000" y="95000"/>
                                    </p:animScale>
                                    <p:animScale>
                                      <p:cBhvr>
                                        <p:cTn id="70" dur="166" decel="50000">
                                          <p:stCondLst>
                                            <p:cond delay="1834"/>
                                          </p:stCondLst>
                                        </p:cTn>
                                        <p:tgtEl>
                                          <p:spTgt spid="76808"/>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76804"/>
                                        </p:tgtEl>
                                        <p:attrNameLst>
                                          <p:attrName>style.visibility</p:attrName>
                                        </p:attrNameLst>
                                      </p:cBhvr>
                                      <p:to>
                                        <p:strVal val="visible"/>
                                      </p:to>
                                    </p:set>
                                    <p:animEffect transition="in" filter="wipe(down)">
                                      <p:cBhvr>
                                        <p:cTn id="75" dur="580">
                                          <p:stCondLst>
                                            <p:cond delay="0"/>
                                          </p:stCondLst>
                                        </p:cTn>
                                        <p:tgtEl>
                                          <p:spTgt spid="76804"/>
                                        </p:tgtEl>
                                      </p:cBhvr>
                                    </p:animEffect>
                                    <p:anim calcmode="lin" valueType="num">
                                      <p:cBhvr>
                                        <p:cTn id="76" dur="1822" tmFilter="0,0; 0.14,0.36; 0.43,0.73; 0.71,0.91; 1.0,1.0">
                                          <p:stCondLst>
                                            <p:cond delay="0"/>
                                          </p:stCondLst>
                                        </p:cTn>
                                        <p:tgtEl>
                                          <p:spTgt spid="76804"/>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76804"/>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76804"/>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76804"/>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76804"/>
                                        </p:tgtEl>
                                        <p:attrNameLst>
                                          <p:attrName>ppt_y</p:attrName>
                                        </p:attrNameLst>
                                      </p:cBhvr>
                                      <p:tavLst>
                                        <p:tav tm="0" fmla="#ppt_y-sin(pi*$)/81">
                                          <p:val>
                                            <p:fltVal val="0"/>
                                          </p:val>
                                        </p:tav>
                                        <p:tav tm="100000">
                                          <p:val>
                                            <p:fltVal val="1"/>
                                          </p:val>
                                        </p:tav>
                                      </p:tavLst>
                                    </p:anim>
                                    <p:animScale>
                                      <p:cBhvr>
                                        <p:cTn id="81" dur="26">
                                          <p:stCondLst>
                                            <p:cond delay="650"/>
                                          </p:stCondLst>
                                        </p:cTn>
                                        <p:tgtEl>
                                          <p:spTgt spid="76804"/>
                                        </p:tgtEl>
                                      </p:cBhvr>
                                      <p:to x="100000" y="60000"/>
                                    </p:animScale>
                                    <p:animScale>
                                      <p:cBhvr>
                                        <p:cTn id="82" dur="166" decel="50000">
                                          <p:stCondLst>
                                            <p:cond delay="676"/>
                                          </p:stCondLst>
                                        </p:cTn>
                                        <p:tgtEl>
                                          <p:spTgt spid="76804"/>
                                        </p:tgtEl>
                                      </p:cBhvr>
                                      <p:to x="100000" y="100000"/>
                                    </p:animScale>
                                    <p:animScale>
                                      <p:cBhvr>
                                        <p:cTn id="83" dur="26">
                                          <p:stCondLst>
                                            <p:cond delay="1312"/>
                                          </p:stCondLst>
                                        </p:cTn>
                                        <p:tgtEl>
                                          <p:spTgt spid="76804"/>
                                        </p:tgtEl>
                                      </p:cBhvr>
                                      <p:to x="100000" y="80000"/>
                                    </p:animScale>
                                    <p:animScale>
                                      <p:cBhvr>
                                        <p:cTn id="84" dur="166" decel="50000">
                                          <p:stCondLst>
                                            <p:cond delay="1338"/>
                                          </p:stCondLst>
                                        </p:cTn>
                                        <p:tgtEl>
                                          <p:spTgt spid="76804"/>
                                        </p:tgtEl>
                                      </p:cBhvr>
                                      <p:to x="100000" y="100000"/>
                                    </p:animScale>
                                    <p:animScale>
                                      <p:cBhvr>
                                        <p:cTn id="85" dur="26">
                                          <p:stCondLst>
                                            <p:cond delay="1642"/>
                                          </p:stCondLst>
                                        </p:cTn>
                                        <p:tgtEl>
                                          <p:spTgt spid="76804"/>
                                        </p:tgtEl>
                                      </p:cBhvr>
                                      <p:to x="100000" y="90000"/>
                                    </p:animScale>
                                    <p:animScale>
                                      <p:cBhvr>
                                        <p:cTn id="86" dur="166" decel="50000">
                                          <p:stCondLst>
                                            <p:cond delay="1668"/>
                                          </p:stCondLst>
                                        </p:cTn>
                                        <p:tgtEl>
                                          <p:spTgt spid="76804"/>
                                        </p:tgtEl>
                                      </p:cBhvr>
                                      <p:to x="100000" y="100000"/>
                                    </p:animScale>
                                    <p:animScale>
                                      <p:cBhvr>
                                        <p:cTn id="87" dur="26">
                                          <p:stCondLst>
                                            <p:cond delay="1808"/>
                                          </p:stCondLst>
                                        </p:cTn>
                                        <p:tgtEl>
                                          <p:spTgt spid="76804"/>
                                        </p:tgtEl>
                                      </p:cBhvr>
                                      <p:to x="100000" y="95000"/>
                                    </p:animScale>
                                    <p:animScale>
                                      <p:cBhvr>
                                        <p:cTn id="88" dur="166" decel="50000">
                                          <p:stCondLst>
                                            <p:cond delay="1834"/>
                                          </p:stCondLst>
                                        </p:cTn>
                                        <p:tgtEl>
                                          <p:spTgt spid="76804"/>
                                        </p:tgtEl>
                                      </p:cBhvr>
                                      <p:to x="100000" y="100000"/>
                                    </p:animScale>
                                  </p:childTnLst>
                                </p:cTn>
                              </p:par>
                              <p:par>
                                <p:cTn id="89" presetID="26" presetClass="entr" presetSubtype="0" fill="hold" grpId="0" nodeType="withEffect">
                                  <p:stCondLst>
                                    <p:cond delay="0"/>
                                  </p:stCondLst>
                                  <p:childTnLst>
                                    <p:set>
                                      <p:cBhvr>
                                        <p:cTn id="90" dur="1" fill="hold">
                                          <p:stCondLst>
                                            <p:cond delay="0"/>
                                          </p:stCondLst>
                                        </p:cTn>
                                        <p:tgtEl>
                                          <p:spTgt spid="76809"/>
                                        </p:tgtEl>
                                        <p:attrNameLst>
                                          <p:attrName>style.visibility</p:attrName>
                                        </p:attrNameLst>
                                      </p:cBhvr>
                                      <p:to>
                                        <p:strVal val="visible"/>
                                      </p:to>
                                    </p:set>
                                    <p:animEffect transition="in" filter="wipe(down)">
                                      <p:cBhvr>
                                        <p:cTn id="91" dur="580">
                                          <p:stCondLst>
                                            <p:cond delay="0"/>
                                          </p:stCondLst>
                                        </p:cTn>
                                        <p:tgtEl>
                                          <p:spTgt spid="76809"/>
                                        </p:tgtEl>
                                      </p:cBhvr>
                                    </p:animEffect>
                                    <p:anim calcmode="lin" valueType="num">
                                      <p:cBhvr>
                                        <p:cTn id="92" dur="1822" tmFilter="0,0; 0.14,0.36; 0.43,0.73; 0.71,0.91; 1.0,1.0">
                                          <p:stCondLst>
                                            <p:cond delay="0"/>
                                          </p:stCondLst>
                                        </p:cTn>
                                        <p:tgtEl>
                                          <p:spTgt spid="76809"/>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76809"/>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76809"/>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76809"/>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76809"/>
                                        </p:tgtEl>
                                        <p:attrNameLst>
                                          <p:attrName>ppt_y</p:attrName>
                                        </p:attrNameLst>
                                      </p:cBhvr>
                                      <p:tavLst>
                                        <p:tav tm="0" fmla="#ppt_y-sin(pi*$)/81">
                                          <p:val>
                                            <p:fltVal val="0"/>
                                          </p:val>
                                        </p:tav>
                                        <p:tav tm="100000">
                                          <p:val>
                                            <p:fltVal val="1"/>
                                          </p:val>
                                        </p:tav>
                                      </p:tavLst>
                                    </p:anim>
                                    <p:animScale>
                                      <p:cBhvr>
                                        <p:cTn id="97" dur="26">
                                          <p:stCondLst>
                                            <p:cond delay="650"/>
                                          </p:stCondLst>
                                        </p:cTn>
                                        <p:tgtEl>
                                          <p:spTgt spid="76809"/>
                                        </p:tgtEl>
                                      </p:cBhvr>
                                      <p:to x="100000" y="60000"/>
                                    </p:animScale>
                                    <p:animScale>
                                      <p:cBhvr>
                                        <p:cTn id="98" dur="166" decel="50000">
                                          <p:stCondLst>
                                            <p:cond delay="676"/>
                                          </p:stCondLst>
                                        </p:cTn>
                                        <p:tgtEl>
                                          <p:spTgt spid="76809"/>
                                        </p:tgtEl>
                                      </p:cBhvr>
                                      <p:to x="100000" y="100000"/>
                                    </p:animScale>
                                    <p:animScale>
                                      <p:cBhvr>
                                        <p:cTn id="99" dur="26">
                                          <p:stCondLst>
                                            <p:cond delay="1312"/>
                                          </p:stCondLst>
                                        </p:cTn>
                                        <p:tgtEl>
                                          <p:spTgt spid="76809"/>
                                        </p:tgtEl>
                                      </p:cBhvr>
                                      <p:to x="100000" y="80000"/>
                                    </p:animScale>
                                    <p:animScale>
                                      <p:cBhvr>
                                        <p:cTn id="100" dur="166" decel="50000">
                                          <p:stCondLst>
                                            <p:cond delay="1338"/>
                                          </p:stCondLst>
                                        </p:cTn>
                                        <p:tgtEl>
                                          <p:spTgt spid="76809"/>
                                        </p:tgtEl>
                                      </p:cBhvr>
                                      <p:to x="100000" y="100000"/>
                                    </p:animScale>
                                    <p:animScale>
                                      <p:cBhvr>
                                        <p:cTn id="101" dur="26">
                                          <p:stCondLst>
                                            <p:cond delay="1642"/>
                                          </p:stCondLst>
                                        </p:cTn>
                                        <p:tgtEl>
                                          <p:spTgt spid="76809"/>
                                        </p:tgtEl>
                                      </p:cBhvr>
                                      <p:to x="100000" y="90000"/>
                                    </p:animScale>
                                    <p:animScale>
                                      <p:cBhvr>
                                        <p:cTn id="102" dur="166" decel="50000">
                                          <p:stCondLst>
                                            <p:cond delay="1668"/>
                                          </p:stCondLst>
                                        </p:cTn>
                                        <p:tgtEl>
                                          <p:spTgt spid="76809"/>
                                        </p:tgtEl>
                                      </p:cBhvr>
                                      <p:to x="100000" y="100000"/>
                                    </p:animScale>
                                    <p:animScale>
                                      <p:cBhvr>
                                        <p:cTn id="103" dur="26">
                                          <p:stCondLst>
                                            <p:cond delay="1808"/>
                                          </p:stCondLst>
                                        </p:cTn>
                                        <p:tgtEl>
                                          <p:spTgt spid="76809"/>
                                        </p:tgtEl>
                                      </p:cBhvr>
                                      <p:to x="100000" y="95000"/>
                                    </p:animScale>
                                    <p:animScale>
                                      <p:cBhvr>
                                        <p:cTn id="104" dur="166" decel="50000">
                                          <p:stCondLst>
                                            <p:cond delay="1834"/>
                                          </p:stCondLst>
                                        </p:cTn>
                                        <p:tgtEl>
                                          <p:spTgt spid="76809"/>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26" presetClass="entr" presetSubtype="0" fill="hold" grpId="0" nodeType="clickEffect">
                                  <p:stCondLst>
                                    <p:cond delay="0"/>
                                  </p:stCondLst>
                                  <p:childTnLst>
                                    <p:set>
                                      <p:cBhvr>
                                        <p:cTn id="108" dur="1" fill="hold">
                                          <p:stCondLst>
                                            <p:cond delay="0"/>
                                          </p:stCondLst>
                                        </p:cTn>
                                        <p:tgtEl>
                                          <p:spTgt spid="76810"/>
                                        </p:tgtEl>
                                        <p:attrNameLst>
                                          <p:attrName>style.visibility</p:attrName>
                                        </p:attrNameLst>
                                      </p:cBhvr>
                                      <p:to>
                                        <p:strVal val="visible"/>
                                      </p:to>
                                    </p:set>
                                    <p:animEffect transition="in" filter="wipe(down)">
                                      <p:cBhvr>
                                        <p:cTn id="109" dur="580">
                                          <p:stCondLst>
                                            <p:cond delay="0"/>
                                          </p:stCondLst>
                                        </p:cTn>
                                        <p:tgtEl>
                                          <p:spTgt spid="76810"/>
                                        </p:tgtEl>
                                      </p:cBhvr>
                                    </p:animEffect>
                                    <p:anim calcmode="lin" valueType="num">
                                      <p:cBhvr>
                                        <p:cTn id="110" dur="1822" tmFilter="0,0; 0.14,0.36; 0.43,0.73; 0.71,0.91; 1.0,1.0">
                                          <p:stCondLst>
                                            <p:cond delay="0"/>
                                          </p:stCondLst>
                                        </p:cTn>
                                        <p:tgtEl>
                                          <p:spTgt spid="76810"/>
                                        </p:tgtEl>
                                        <p:attrNameLst>
                                          <p:attrName>ppt_x</p:attrName>
                                        </p:attrNameLst>
                                      </p:cBhvr>
                                      <p:tavLst>
                                        <p:tav tm="0">
                                          <p:val>
                                            <p:strVal val="#ppt_x-0.25"/>
                                          </p:val>
                                        </p:tav>
                                        <p:tav tm="100000">
                                          <p:val>
                                            <p:strVal val="#ppt_x"/>
                                          </p:val>
                                        </p:tav>
                                      </p:tavLst>
                                    </p:anim>
                                    <p:anim calcmode="lin" valueType="num">
                                      <p:cBhvr>
                                        <p:cTn id="111" dur="664" tmFilter="0.0,0.0; 0.25,0.07; 0.50,0.2; 0.75,0.467; 1.0,1.0">
                                          <p:stCondLst>
                                            <p:cond delay="0"/>
                                          </p:stCondLst>
                                        </p:cTn>
                                        <p:tgtEl>
                                          <p:spTgt spid="76810"/>
                                        </p:tgtEl>
                                        <p:attrNameLst>
                                          <p:attrName>ppt_y</p:attrName>
                                        </p:attrNameLst>
                                      </p:cBhvr>
                                      <p:tavLst>
                                        <p:tav tm="0" fmla="#ppt_y-sin(pi*$)/3">
                                          <p:val>
                                            <p:fltVal val="0.5"/>
                                          </p:val>
                                        </p:tav>
                                        <p:tav tm="100000">
                                          <p:val>
                                            <p:fltVal val="1"/>
                                          </p:val>
                                        </p:tav>
                                      </p:tavLst>
                                    </p:anim>
                                    <p:anim calcmode="lin" valueType="num">
                                      <p:cBhvr>
                                        <p:cTn id="112" dur="664" tmFilter="0, 0; 0.125,0.2665; 0.25,0.4; 0.375,0.465; 0.5,0.5;  0.625,0.535; 0.75,0.6; 0.875,0.7335; 1,1">
                                          <p:stCondLst>
                                            <p:cond delay="664"/>
                                          </p:stCondLst>
                                        </p:cTn>
                                        <p:tgtEl>
                                          <p:spTgt spid="76810"/>
                                        </p:tgtEl>
                                        <p:attrNameLst>
                                          <p:attrName>ppt_y</p:attrName>
                                        </p:attrNameLst>
                                      </p:cBhvr>
                                      <p:tavLst>
                                        <p:tav tm="0" fmla="#ppt_y-sin(pi*$)/9">
                                          <p:val>
                                            <p:fltVal val="0"/>
                                          </p:val>
                                        </p:tav>
                                        <p:tav tm="100000">
                                          <p:val>
                                            <p:fltVal val="1"/>
                                          </p:val>
                                        </p:tav>
                                      </p:tavLst>
                                    </p:anim>
                                    <p:anim calcmode="lin" valueType="num">
                                      <p:cBhvr>
                                        <p:cTn id="113" dur="332" tmFilter="0, 0; 0.125,0.2665; 0.25,0.4; 0.375,0.465; 0.5,0.5;  0.625,0.535; 0.75,0.6; 0.875,0.7335; 1,1">
                                          <p:stCondLst>
                                            <p:cond delay="1324"/>
                                          </p:stCondLst>
                                        </p:cTn>
                                        <p:tgtEl>
                                          <p:spTgt spid="76810"/>
                                        </p:tgtEl>
                                        <p:attrNameLst>
                                          <p:attrName>ppt_y</p:attrName>
                                        </p:attrNameLst>
                                      </p:cBhvr>
                                      <p:tavLst>
                                        <p:tav tm="0" fmla="#ppt_y-sin(pi*$)/27">
                                          <p:val>
                                            <p:fltVal val="0"/>
                                          </p:val>
                                        </p:tav>
                                        <p:tav tm="100000">
                                          <p:val>
                                            <p:fltVal val="1"/>
                                          </p:val>
                                        </p:tav>
                                      </p:tavLst>
                                    </p:anim>
                                    <p:anim calcmode="lin" valueType="num">
                                      <p:cBhvr>
                                        <p:cTn id="114" dur="164" tmFilter="0, 0; 0.125,0.2665; 0.25,0.4; 0.375,0.465; 0.5,0.5;  0.625,0.535; 0.75,0.6; 0.875,0.7335; 1,1">
                                          <p:stCondLst>
                                            <p:cond delay="1656"/>
                                          </p:stCondLst>
                                        </p:cTn>
                                        <p:tgtEl>
                                          <p:spTgt spid="76810"/>
                                        </p:tgtEl>
                                        <p:attrNameLst>
                                          <p:attrName>ppt_y</p:attrName>
                                        </p:attrNameLst>
                                      </p:cBhvr>
                                      <p:tavLst>
                                        <p:tav tm="0" fmla="#ppt_y-sin(pi*$)/81">
                                          <p:val>
                                            <p:fltVal val="0"/>
                                          </p:val>
                                        </p:tav>
                                        <p:tav tm="100000">
                                          <p:val>
                                            <p:fltVal val="1"/>
                                          </p:val>
                                        </p:tav>
                                      </p:tavLst>
                                    </p:anim>
                                    <p:animScale>
                                      <p:cBhvr>
                                        <p:cTn id="115" dur="26">
                                          <p:stCondLst>
                                            <p:cond delay="650"/>
                                          </p:stCondLst>
                                        </p:cTn>
                                        <p:tgtEl>
                                          <p:spTgt spid="76810"/>
                                        </p:tgtEl>
                                      </p:cBhvr>
                                      <p:to x="100000" y="60000"/>
                                    </p:animScale>
                                    <p:animScale>
                                      <p:cBhvr>
                                        <p:cTn id="116" dur="166" decel="50000">
                                          <p:stCondLst>
                                            <p:cond delay="676"/>
                                          </p:stCondLst>
                                        </p:cTn>
                                        <p:tgtEl>
                                          <p:spTgt spid="76810"/>
                                        </p:tgtEl>
                                      </p:cBhvr>
                                      <p:to x="100000" y="100000"/>
                                    </p:animScale>
                                    <p:animScale>
                                      <p:cBhvr>
                                        <p:cTn id="117" dur="26">
                                          <p:stCondLst>
                                            <p:cond delay="1312"/>
                                          </p:stCondLst>
                                        </p:cTn>
                                        <p:tgtEl>
                                          <p:spTgt spid="76810"/>
                                        </p:tgtEl>
                                      </p:cBhvr>
                                      <p:to x="100000" y="80000"/>
                                    </p:animScale>
                                    <p:animScale>
                                      <p:cBhvr>
                                        <p:cTn id="118" dur="166" decel="50000">
                                          <p:stCondLst>
                                            <p:cond delay="1338"/>
                                          </p:stCondLst>
                                        </p:cTn>
                                        <p:tgtEl>
                                          <p:spTgt spid="76810"/>
                                        </p:tgtEl>
                                      </p:cBhvr>
                                      <p:to x="100000" y="100000"/>
                                    </p:animScale>
                                    <p:animScale>
                                      <p:cBhvr>
                                        <p:cTn id="119" dur="26">
                                          <p:stCondLst>
                                            <p:cond delay="1642"/>
                                          </p:stCondLst>
                                        </p:cTn>
                                        <p:tgtEl>
                                          <p:spTgt spid="76810"/>
                                        </p:tgtEl>
                                      </p:cBhvr>
                                      <p:to x="100000" y="90000"/>
                                    </p:animScale>
                                    <p:animScale>
                                      <p:cBhvr>
                                        <p:cTn id="120" dur="166" decel="50000">
                                          <p:stCondLst>
                                            <p:cond delay="1668"/>
                                          </p:stCondLst>
                                        </p:cTn>
                                        <p:tgtEl>
                                          <p:spTgt spid="76810"/>
                                        </p:tgtEl>
                                      </p:cBhvr>
                                      <p:to x="100000" y="100000"/>
                                    </p:animScale>
                                    <p:animScale>
                                      <p:cBhvr>
                                        <p:cTn id="121" dur="26">
                                          <p:stCondLst>
                                            <p:cond delay="1808"/>
                                          </p:stCondLst>
                                        </p:cTn>
                                        <p:tgtEl>
                                          <p:spTgt spid="76810"/>
                                        </p:tgtEl>
                                      </p:cBhvr>
                                      <p:to x="100000" y="95000"/>
                                    </p:animScale>
                                    <p:animScale>
                                      <p:cBhvr>
                                        <p:cTn id="122" dur="166" decel="50000">
                                          <p:stCondLst>
                                            <p:cond delay="1834"/>
                                          </p:stCondLst>
                                        </p:cTn>
                                        <p:tgtEl>
                                          <p:spTgt spid="76810"/>
                                        </p:tgtEl>
                                      </p:cBhvr>
                                      <p:to x="100000" y="100000"/>
                                    </p:animScale>
                                  </p:childTnLst>
                                </p:cTn>
                              </p:par>
                              <p:par>
                                <p:cTn id="123" presetID="26" presetClass="entr" presetSubtype="0" fill="hold" grpId="0" nodeType="withEffect">
                                  <p:stCondLst>
                                    <p:cond delay="0"/>
                                  </p:stCondLst>
                                  <p:childTnLst>
                                    <p:set>
                                      <p:cBhvr>
                                        <p:cTn id="124" dur="1" fill="hold">
                                          <p:stCondLst>
                                            <p:cond delay="0"/>
                                          </p:stCondLst>
                                        </p:cTn>
                                        <p:tgtEl>
                                          <p:spTgt spid="76805"/>
                                        </p:tgtEl>
                                        <p:attrNameLst>
                                          <p:attrName>style.visibility</p:attrName>
                                        </p:attrNameLst>
                                      </p:cBhvr>
                                      <p:to>
                                        <p:strVal val="visible"/>
                                      </p:to>
                                    </p:set>
                                    <p:animEffect transition="in" filter="wipe(down)">
                                      <p:cBhvr>
                                        <p:cTn id="125" dur="580">
                                          <p:stCondLst>
                                            <p:cond delay="0"/>
                                          </p:stCondLst>
                                        </p:cTn>
                                        <p:tgtEl>
                                          <p:spTgt spid="76805"/>
                                        </p:tgtEl>
                                      </p:cBhvr>
                                    </p:animEffect>
                                    <p:anim calcmode="lin" valueType="num">
                                      <p:cBhvr>
                                        <p:cTn id="126" dur="1822" tmFilter="0,0; 0.14,0.36; 0.43,0.73; 0.71,0.91; 1.0,1.0">
                                          <p:stCondLst>
                                            <p:cond delay="0"/>
                                          </p:stCondLst>
                                        </p:cTn>
                                        <p:tgtEl>
                                          <p:spTgt spid="76805"/>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76805"/>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76805"/>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76805"/>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76805"/>
                                        </p:tgtEl>
                                        <p:attrNameLst>
                                          <p:attrName>ppt_y</p:attrName>
                                        </p:attrNameLst>
                                      </p:cBhvr>
                                      <p:tavLst>
                                        <p:tav tm="0" fmla="#ppt_y-sin(pi*$)/81">
                                          <p:val>
                                            <p:fltVal val="0"/>
                                          </p:val>
                                        </p:tav>
                                        <p:tav tm="100000">
                                          <p:val>
                                            <p:fltVal val="1"/>
                                          </p:val>
                                        </p:tav>
                                      </p:tavLst>
                                    </p:anim>
                                    <p:animScale>
                                      <p:cBhvr>
                                        <p:cTn id="131" dur="26">
                                          <p:stCondLst>
                                            <p:cond delay="650"/>
                                          </p:stCondLst>
                                        </p:cTn>
                                        <p:tgtEl>
                                          <p:spTgt spid="76805"/>
                                        </p:tgtEl>
                                      </p:cBhvr>
                                      <p:to x="100000" y="60000"/>
                                    </p:animScale>
                                    <p:animScale>
                                      <p:cBhvr>
                                        <p:cTn id="132" dur="166" decel="50000">
                                          <p:stCondLst>
                                            <p:cond delay="676"/>
                                          </p:stCondLst>
                                        </p:cTn>
                                        <p:tgtEl>
                                          <p:spTgt spid="76805"/>
                                        </p:tgtEl>
                                      </p:cBhvr>
                                      <p:to x="100000" y="100000"/>
                                    </p:animScale>
                                    <p:animScale>
                                      <p:cBhvr>
                                        <p:cTn id="133" dur="26">
                                          <p:stCondLst>
                                            <p:cond delay="1312"/>
                                          </p:stCondLst>
                                        </p:cTn>
                                        <p:tgtEl>
                                          <p:spTgt spid="76805"/>
                                        </p:tgtEl>
                                      </p:cBhvr>
                                      <p:to x="100000" y="80000"/>
                                    </p:animScale>
                                    <p:animScale>
                                      <p:cBhvr>
                                        <p:cTn id="134" dur="166" decel="50000">
                                          <p:stCondLst>
                                            <p:cond delay="1338"/>
                                          </p:stCondLst>
                                        </p:cTn>
                                        <p:tgtEl>
                                          <p:spTgt spid="76805"/>
                                        </p:tgtEl>
                                      </p:cBhvr>
                                      <p:to x="100000" y="100000"/>
                                    </p:animScale>
                                    <p:animScale>
                                      <p:cBhvr>
                                        <p:cTn id="135" dur="26">
                                          <p:stCondLst>
                                            <p:cond delay="1642"/>
                                          </p:stCondLst>
                                        </p:cTn>
                                        <p:tgtEl>
                                          <p:spTgt spid="76805"/>
                                        </p:tgtEl>
                                      </p:cBhvr>
                                      <p:to x="100000" y="90000"/>
                                    </p:animScale>
                                    <p:animScale>
                                      <p:cBhvr>
                                        <p:cTn id="136" dur="166" decel="50000">
                                          <p:stCondLst>
                                            <p:cond delay="1668"/>
                                          </p:stCondLst>
                                        </p:cTn>
                                        <p:tgtEl>
                                          <p:spTgt spid="76805"/>
                                        </p:tgtEl>
                                      </p:cBhvr>
                                      <p:to x="100000" y="100000"/>
                                    </p:animScale>
                                    <p:animScale>
                                      <p:cBhvr>
                                        <p:cTn id="137" dur="26">
                                          <p:stCondLst>
                                            <p:cond delay="1808"/>
                                          </p:stCondLst>
                                        </p:cTn>
                                        <p:tgtEl>
                                          <p:spTgt spid="76805"/>
                                        </p:tgtEl>
                                      </p:cBhvr>
                                      <p:to x="100000" y="95000"/>
                                    </p:animScale>
                                    <p:animScale>
                                      <p:cBhvr>
                                        <p:cTn id="138" dur="166" decel="50000">
                                          <p:stCondLst>
                                            <p:cond delay="1834"/>
                                          </p:stCondLst>
                                        </p:cTn>
                                        <p:tgtEl>
                                          <p:spTgt spid="76805"/>
                                        </p:tgtEl>
                                      </p:cBhvr>
                                      <p:to x="100000" y="100000"/>
                                    </p:animScale>
                                  </p:childTnLst>
                                </p:cTn>
                              </p:par>
                            </p:childTnLst>
                          </p:cTn>
                        </p:par>
                      </p:childTnLst>
                    </p:cTn>
                  </p:par>
                  <p:par>
                    <p:cTn id="139" fill="hold">
                      <p:stCondLst>
                        <p:cond delay="indefinite"/>
                      </p:stCondLst>
                      <p:childTnLst>
                        <p:par>
                          <p:cTn id="140" fill="hold">
                            <p:stCondLst>
                              <p:cond delay="0"/>
                            </p:stCondLst>
                            <p:childTnLst>
                              <p:par>
                                <p:cTn id="141" presetID="26" presetClass="entr" presetSubtype="0" fill="hold" grpId="0" nodeType="clickEffect">
                                  <p:stCondLst>
                                    <p:cond delay="0"/>
                                  </p:stCondLst>
                                  <p:childTnLst>
                                    <p:set>
                                      <p:cBhvr>
                                        <p:cTn id="142" dur="1" fill="hold">
                                          <p:stCondLst>
                                            <p:cond delay="0"/>
                                          </p:stCondLst>
                                        </p:cTn>
                                        <p:tgtEl>
                                          <p:spTgt spid="76811"/>
                                        </p:tgtEl>
                                        <p:attrNameLst>
                                          <p:attrName>style.visibility</p:attrName>
                                        </p:attrNameLst>
                                      </p:cBhvr>
                                      <p:to>
                                        <p:strVal val="visible"/>
                                      </p:to>
                                    </p:set>
                                    <p:animEffect transition="in" filter="wipe(down)">
                                      <p:cBhvr>
                                        <p:cTn id="143" dur="580">
                                          <p:stCondLst>
                                            <p:cond delay="0"/>
                                          </p:stCondLst>
                                        </p:cTn>
                                        <p:tgtEl>
                                          <p:spTgt spid="76811"/>
                                        </p:tgtEl>
                                      </p:cBhvr>
                                    </p:animEffect>
                                    <p:anim calcmode="lin" valueType="num">
                                      <p:cBhvr>
                                        <p:cTn id="144" dur="1822" tmFilter="0,0; 0.14,0.36; 0.43,0.73; 0.71,0.91; 1.0,1.0">
                                          <p:stCondLst>
                                            <p:cond delay="0"/>
                                          </p:stCondLst>
                                        </p:cTn>
                                        <p:tgtEl>
                                          <p:spTgt spid="76811"/>
                                        </p:tgtEl>
                                        <p:attrNameLst>
                                          <p:attrName>ppt_x</p:attrName>
                                        </p:attrNameLst>
                                      </p:cBhvr>
                                      <p:tavLst>
                                        <p:tav tm="0">
                                          <p:val>
                                            <p:strVal val="#ppt_x-0.25"/>
                                          </p:val>
                                        </p:tav>
                                        <p:tav tm="100000">
                                          <p:val>
                                            <p:strVal val="#ppt_x"/>
                                          </p:val>
                                        </p:tav>
                                      </p:tavLst>
                                    </p:anim>
                                    <p:anim calcmode="lin" valueType="num">
                                      <p:cBhvr>
                                        <p:cTn id="145" dur="664" tmFilter="0.0,0.0; 0.25,0.07; 0.50,0.2; 0.75,0.467; 1.0,1.0">
                                          <p:stCondLst>
                                            <p:cond delay="0"/>
                                          </p:stCondLst>
                                        </p:cTn>
                                        <p:tgtEl>
                                          <p:spTgt spid="76811"/>
                                        </p:tgtEl>
                                        <p:attrNameLst>
                                          <p:attrName>ppt_y</p:attrName>
                                        </p:attrNameLst>
                                      </p:cBhvr>
                                      <p:tavLst>
                                        <p:tav tm="0" fmla="#ppt_y-sin(pi*$)/3">
                                          <p:val>
                                            <p:fltVal val="0.5"/>
                                          </p:val>
                                        </p:tav>
                                        <p:tav tm="100000">
                                          <p:val>
                                            <p:fltVal val="1"/>
                                          </p:val>
                                        </p:tav>
                                      </p:tavLst>
                                    </p:anim>
                                    <p:anim calcmode="lin" valueType="num">
                                      <p:cBhvr>
                                        <p:cTn id="146" dur="664" tmFilter="0, 0; 0.125,0.2665; 0.25,0.4; 0.375,0.465; 0.5,0.5;  0.625,0.535; 0.75,0.6; 0.875,0.7335; 1,1">
                                          <p:stCondLst>
                                            <p:cond delay="664"/>
                                          </p:stCondLst>
                                        </p:cTn>
                                        <p:tgtEl>
                                          <p:spTgt spid="76811"/>
                                        </p:tgtEl>
                                        <p:attrNameLst>
                                          <p:attrName>ppt_y</p:attrName>
                                        </p:attrNameLst>
                                      </p:cBhvr>
                                      <p:tavLst>
                                        <p:tav tm="0" fmla="#ppt_y-sin(pi*$)/9">
                                          <p:val>
                                            <p:fltVal val="0"/>
                                          </p:val>
                                        </p:tav>
                                        <p:tav tm="100000">
                                          <p:val>
                                            <p:fltVal val="1"/>
                                          </p:val>
                                        </p:tav>
                                      </p:tavLst>
                                    </p:anim>
                                    <p:anim calcmode="lin" valueType="num">
                                      <p:cBhvr>
                                        <p:cTn id="147" dur="332" tmFilter="0, 0; 0.125,0.2665; 0.25,0.4; 0.375,0.465; 0.5,0.5;  0.625,0.535; 0.75,0.6; 0.875,0.7335; 1,1">
                                          <p:stCondLst>
                                            <p:cond delay="1324"/>
                                          </p:stCondLst>
                                        </p:cTn>
                                        <p:tgtEl>
                                          <p:spTgt spid="76811"/>
                                        </p:tgtEl>
                                        <p:attrNameLst>
                                          <p:attrName>ppt_y</p:attrName>
                                        </p:attrNameLst>
                                      </p:cBhvr>
                                      <p:tavLst>
                                        <p:tav tm="0" fmla="#ppt_y-sin(pi*$)/27">
                                          <p:val>
                                            <p:fltVal val="0"/>
                                          </p:val>
                                        </p:tav>
                                        <p:tav tm="100000">
                                          <p:val>
                                            <p:fltVal val="1"/>
                                          </p:val>
                                        </p:tav>
                                      </p:tavLst>
                                    </p:anim>
                                    <p:anim calcmode="lin" valueType="num">
                                      <p:cBhvr>
                                        <p:cTn id="148" dur="164" tmFilter="0, 0; 0.125,0.2665; 0.25,0.4; 0.375,0.465; 0.5,0.5;  0.625,0.535; 0.75,0.6; 0.875,0.7335; 1,1">
                                          <p:stCondLst>
                                            <p:cond delay="1656"/>
                                          </p:stCondLst>
                                        </p:cTn>
                                        <p:tgtEl>
                                          <p:spTgt spid="76811"/>
                                        </p:tgtEl>
                                        <p:attrNameLst>
                                          <p:attrName>ppt_y</p:attrName>
                                        </p:attrNameLst>
                                      </p:cBhvr>
                                      <p:tavLst>
                                        <p:tav tm="0" fmla="#ppt_y-sin(pi*$)/81">
                                          <p:val>
                                            <p:fltVal val="0"/>
                                          </p:val>
                                        </p:tav>
                                        <p:tav tm="100000">
                                          <p:val>
                                            <p:fltVal val="1"/>
                                          </p:val>
                                        </p:tav>
                                      </p:tavLst>
                                    </p:anim>
                                    <p:animScale>
                                      <p:cBhvr>
                                        <p:cTn id="149" dur="26">
                                          <p:stCondLst>
                                            <p:cond delay="650"/>
                                          </p:stCondLst>
                                        </p:cTn>
                                        <p:tgtEl>
                                          <p:spTgt spid="76811"/>
                                        </p:tgtEl>
                                      </p:cBhvr>
                                      <p:to x="100000" y="60000"/>
                                    </p:animScale>
                                    <p:animScale>
                                      <p:cBhvr>
                                        <p:cTn id="150" dur="166" decel="50000">
                                          <p:stCondLst>
                                            <p:cond delay="676"/>
                                          </p:stCondLst>
                                        </p:cTn>
                                        <p:tgtEl>
                                          <p:spTgt spid="76811"/>
                                        </p:tgtEl>
                                      </p:cBhvr>
                                      <p:to x="100000" y="100000"/>
                                    </p:animScale>
                                    <p:animScale>
                                      <p:cBhvr>
                                        <p:cTn id="151" dur="26">
                                          <p:stCondLst>
                                            <p:cond delay="1312"/>
                                          </p:stCondLst>
                                        </p:cTn>
                                        <p:tgtEl>
                                          <p:spTgt spid="76811"/>
                                        </p:tgtEl>
                                      </p:cBhvr>
                                      <p:to x="100000" y="80000"/>
                                    </p:animScale>
                                    <p:animScale>
                                      <p:cBhvr>
                                        <p:cTn id="152" dur="166" decel="50000">
                                          <p:stCondLst>
                                            <p:cond delay="1338"/>
                                          </p:stCondLst>
                                        </p:cTn>
                                        <p:tgtEl>
                                          <p:spTgt spid="76811"/>
                                        </p:tgtEl>
                                      </p:cBhvr>
                                      <p:to x="100000" y="100000"/>
                                    </p:animScale>
                                    <p:animScale>
                                      <p:cBhvr>
                                        <p:cTn id="153" dur="26">
                                          <p:stCondLst>
                                            <p:cond delay="1642"/>
                                          </p:stCondLst>
                                        </p:cTn>
                                        <p:tgtEl>
                                          <p:spTgt spid="76811"/>
                                        </p:tgtEl>
                                      </p:cBhvr>
                                      <p:to x="100000" y="90000"/>
                                    </p:animScale>
                                    <p:animScale>
                                      <p:cBhvr>
                                        <p:cTn id="154" dur="166" decel="50000">
                                          <p:stCondLst>
                                            <p:cond delay="1668"/>
                                          </p:stCondLst>
                                        </p:cTn>
                                        <p:tgtEl>
                                          <p:spTgt spid="76811"/>
                                        </p:tgtEl>
                                      </p:cBhvr>
                                      <p:to x="100000" y="100000"/>
                                    </p:animScale>
                                    <p:animScale>
                                      <p:cBhvr>
                                        <p:cTn id="155" dur="26">
                                          <p:stCondLst>
                                            <p:cond delay="1808"/>
                                          </p:stCondLst>
                                        </p:cTn>
                                        <p:tgtEl>
                                          <p:spTgt spid="76811"/>
                                        </p:tgtEl>
                                      </p:cBhvr>
                                      <p:to x="100000" y="95000"/>
                                    </p:animScale>
                                    <p:animScale>
                                      <p:cBhvr>
                                        <p:cTn id="156" dur="166" decel="50000">
                                          <p:stCondLst>
                                            <p:cond delay="1834"/>
                                          </p:stCondLst>
                                        </p:cTn>
                                        <p:tgtEl>
                                          <p:spTgt spid="76811"/>
                                        </p:tgtEl>
                                      </p:cBhvr>
                                      <p:to x="100000" y="100000"/>
                                    </p:animScale>
                                  </p:childTnLst>
                                </p:cTn>
                              </p:par>
                              <p:par>
                                <p:cTn id="157" presetID="26" presetClass="entr" presetSubtype="0" fill="hold" grpId="0" nodeType="withEffect">
                                  <p:stCondLst>
                                    <p:cond delay="0"/>
                                  </p:stCondLst>
                                  <p:childTnLst>
                                    <p:set>
                                      <p:cBhvr>
                                        <p:cTn id="158" dur="1" fill="hold">
                                          <p:stCondLst>
                                            <p:cond delay="0"/>
                                          </p:stCondLst>
                                        </p:cTn>
                                        <p:tgtEl>
                                          <p:spTgt spid="76802"/>
                                        </p:tgtEl>
                                        <p:attrNameLst>
                                          <p:attrName>style.visibility</p:attrName>
                                        </p:attrNameLst>
                                      </p:cBhvr>
                                      <p:to>
                                        <p:strVal val="visible"/>
                                      </p:to>
                                    </p:set>
                                    <p:animEffect transition="in" filter="wipe(down)">
                                      <p:cBhvr>
                                        <p:cTn id="159" dur="580">
                                          <p:stCondLst>
                                            <p:cond delay="0"/>
                                          </p:stCondLst>
                                        </p:cTn>
                                        <p:tgtEl>
                                          <p:spTgt spid="76802"/>
                                        </p:tgtEl>
                                      </p:cBhvr>
                                    </p:animEffect>
                                    <p:anim calcmode="lin" valueType="num">
                                      <p:cBhvr>
                                        <p:cTn id="160" dur="1822" tmFilter="0,0; 0.14,0.36; 0.43,0.73; 0.71,0.91; 1.0,1.0">
                                          <p:stCondLst>
                                            <p:cond delay="0"/>
                                          </p:stCondLst>
                                        </p:cTn>
                                        <p:tgtEl>
                                          <p:spTgt spid="76802"/>
                                        </p:tgtEl>
                                        <p:attrNameLst>
                                          <p:attrName>ppt_x</p:attrName>
                                        </p:attrNameLst>
                                      </p:cBhvr>
                                      <p:tavLst>
                                        <p:tav tm="0">
                                          <p:val>
                                            <p:strVal val="#ppt_x-0.25"/>
                                          </p:val>
                                        </p:tav>
                                        <p:tav tm="100000">
                                          <p:val>
                                            <p:strVal val="#ppt_x"/>
                                          </p:val>
                                        </p:tav>
                                      </p:tavLst>
                                    </p:anim>
                                    <p:anim calcmode="lin" valueType="num">
                                      <p:cBhvr>
                                        <p:cTn id="161" dur="664" tmFilter="0.0,0.0; 0.25,0.07; 0.50,0.2; 0.75,0.467; 1.0,1.0">
                                          <p:stCondLst>
                                            <p:cond delay="0"/>
                                          </p:stCondLst>
                                        </p:cTn>
                                        <p:tgtEl>
                                          <p:spTgt spid="76802"/>
                                        </p:tgtEl>
                                        <p:attrNameLst>
                                          <p:attrName>ppt_y</p:attrName>
                                        </p:attrNameLst>
                                      </p:cBhvr>
                                      <p:tavLst>
                                        <p:tav tm="0" fmla="#ppt_y-sin(pi*$)/3">
                                          <p:val>
                                            <p:fltVal val="0.5"/>
                                          </p:val>
                                        </p:tav>
                                        <p:tav tm="100000">
                                          <p:val>
                                            <p:fltVal val="1"/>
                                          </p:val>
                                        </p:tav>
                                      </p:tavLst>
                                    </p:anim>
                                    <p:anim calcmode="lin" valueType="num">
                                      <p:cBhvr>
                                        <p:cTn id="162" dur="664" tmFilter="0, 0; 0.125,0.2665; 0.25,0.4; 0.375,0.465; 0.5,0.5;  0.625,0.535; 0.75,0.6; 0.875,0.7335; 1,1">
                                          <p:stCondLst>
                                            <p:cond delay="664"/>
                                          </p:stCondLst>
                                        </p:cTn>
                                        <p:tgtEl>
                                          <p:spTgt spid="76802"/>
                                        </p:tgtEl>
                                        <p:attrNameLst>
                                          <p:attrName>ppt_y</p:attrName>
                                        </p:attrNameLst>
                                      </p:cBhvr>
                                      <p:tavLst>
                                        <p:tav tm="0" fmla="#ppt_y-sin(pi*$)/9">
                                          <p:val>
                                            <p:fltVal val="0"/>
                                          </p:val>
                                        </p:tav>
                                        <p:tav tm="100000">
                                          <p:val>
                                            <p:fltVal val="1"/>
                                          </p:val>
                                        </p:tav>
                                      </p:tavLst>
                                    </p:anim>
                                    <p:anim calcmode="lin" valueType="num">
                                      <p:cBhvr>
                                        <p:cTn id="163" dur="332" tmFilter="0, 0; 0.125,0.2665; 0.25,0.4; 0.375,0.465; 0.5,0.5;  0.625,0.535; 0.75,0.6; 0.875,0.7335; 1,1">
                                          <p:stCondLst>
                                            <p:cond delay="1324"/>
                                          </p:stCondLst>
                                        </p:cTn>
                                        <p:tgtEl>
                                          <p:spTgt spid="76802"/>
                                        </p:tgtEl>
                                        <p:attrNameLst>
                                          <p:attrName>ppt_y</p:attrName>
                                        </p:attrNameLst>
                                      </p:cBhvr>
                                      <p:tavLst>
                                        <p:tav tm="0" fmla="#ppt_y-sin(pi*$)/27">
                                          <p:val>
                                            <p:fltVal val="0"/>
                                          </p:val>
                                        </p:tav>
                                        <p:tav tm="100000">
                                          <p:val>
                                            <p:fltVal val="1"/>
                                          </p:val>
                                        </p:tav>
                                      </p:tavLst>
                                    </p:anim>
                                    <p:anim calcmode="lin" valueType="num">
                                      <p:cBhvr>
                                        <p:cTn id="164" dur="164" tmFilter="0, 0; 0.125,0.2665; 0.25,0.4; 0.375,0.465; 0.5,0.5;  0.625,0.535; 0.75,0.6; 0.875,0.7335; 1,1">
                                          <p:stCondLst>
                                            <p:cond delay="1656"/>
                                          </p:stCondLst>
                                        </p:cTn>
                                        <p:tgtEl>
                                          <p:spTgt spid="76802"/>
                                        </p:tgtEl>
                                        <p:attrNameLst>
                                          <p:attrName>ppt_y</p:attrName>
                                        </p:attrNameLst>
                                      </p:cBhvr>
                                      <p:tavLst>
                                        <p:tav tm="0" fmla="#ppt_y-sin(pi*$)/81">
                                          <p:val>
                                            <p:fltVal val="0"/>
                                          </p:val>
                                        </p:tav>
                                        <p:tav tm="100000">
                                          <p:val>
                                            <p:fltVal val="1"/>
                                          </p:val>
                                        </p:tav>
                                      </p:tavLst>
                                    </p:anim>
                                    <p:animScale>
                                      <p:cBhvr>
                                        <p:cTn id="165" dur="26">
                                          <p:stCondLst>
                                            <p:cond delay="650"/>
                                          </p:stCondLst>
                                        </p:cTn>
                                        <p:tgtEl>
                                          <p:spTgt spid="76802"/>
                                        </p:tgtEl>
                                      </p:cBhvr>
                                      <p:to x="100000" y="60000"/>
                                    </p:animScale>
                                    <p:animScale>
                                      <p:cBhvr>
                                        <p:cTn id="166" dur="166" decel="50000">
                                          <p:stCondLst>
                                            <p:cond delay="676"/>
                                          </p:stCondLst>
                                        </p:cTn>
                                        <p:tgtEl>
                                          <p:spTgt spid="76802"/>
                                        </p:tgtEl>
                                      </p:cBhvr>
                                      <p:to x="100000" y="100000"/>
                                    </p:animScale>
                                    <p:animScale>
                                      <p:cBhvr>
                                        <p:cTn id="167" dur="26">
                                          <p:stCondLst>
                                            <p:cond delay="1312"/>
                                          </p:stCondLst>
                                        </p:cTn>
                                        <p:tgtEl>
                                          <p:spTgt spid="76802"/>
                                        </p:tgtEl>
                                      </p:cBhvr>
                                      <p:to x="100000" y="80000"/>
                                    </p:animScale>
                                    <p:animScale>
                                      <p:cBhvr>
                                        <p:cTn id="168" dur="166" decel="50000">
                                          <p:stCondLst>
                                            <p:cond delay="1338"/>
                                          </p:stCondLst>
                                        </p:cTn>
                                        <p:tgtEl>
                                          <p:spTgt spid="76802"/>
                                        </p:tgtEl>
                                      </p:cBhvr>
                                      <p:to x="100000" y="100000"/>
                                    </p:animScale>
                                    <p:animScale>
                                      <p:cBhvr>
                                        <p:cTn id="169" dur="26">
                                          <p:stCondLst>
                                            <p:cond delay="1642"/>
                                          </p:stCondLst>
                                        </p:cTn>
                                        <p:tgtEl>
                                          <p:spTgt spid="76802"/>
                                        </p:tgtEl>
                                      </p:cBhvr>
                                      <p:to x="100000" y="90000"/>
                                    </p:animScale>
                                    <p:animScale>
                                      <p:cBhvr>
                                        <p:cTn id="170" dur="166" decel="50000">
                                          <p:stCondLst>
                                            <p:cond delay="1668"/>
                                          </p:stCondLst>
                                        </p:cTn>
                                        <p:tgtEl>
                                          <p:spTgt spid="76802"/>
                                        </p:tgtEl>
                                      </p:cBhvr>
                                      <p:to x="100000" y="100000"/>
                                    </p:animScale>
                                    <p:animScale>
                                      <p:cBhvr>
                                        <p:cTn id="171" dur="26">
                                          <p:stCondLst>
                                            <p:cond delay="1808"/>
                                          </p:stCondLst>
                                        </p:cTn>
                                        <p:tgtEl>
                                          <p:spTgt spid="76802"/>
                                        </p:tgtEl>
                                      </p:cBhvr>
                                      <p:to x="100000" y="95000"/>
                                    </p:animScale>
                                    <p:animScale>
                                      <p:cBhvr>
                                        <p:cTn id="172" dur="166" decel="50000">
                                          <p:stCondLst>
                                            <p:cond delay="1834"/>
                                          </p:stCondLst>
                                        </p:cTn>
                                        <p:tgtEl>
                                          <p:spTgt spid="7680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animBg="1"/>
      <p:bldP spid="76803" grpId="0" animBg="1"/>
      <p:bldP spid="76804" grpId="0" animBg="1"/>
      <p:bldP spid="76805" grpId="0" animBg="1"/>
      <p:bldP spid="76806" grpId="0" animBg="1"/>
      <p:bldP spid="76807" grpId="0" animBg="1"/>
      <p:bldP spid="76808" grpId="0" animBg="1"/>
      <p:bldP spid="76809" grpId="0" animBg="1"/>
      <p:bldP spid="76810" grpId="0" animBg="1"/>
      <p:bldP spid="7681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62" name="Picture 2" descr="0006618"/>
          <p:cNvPicPr>
            <a:picLocks noChangeAspect="1" noChangeArrowheads="1"/>
          </p:cNvPicPr>
          <p:nvPr/>
        </p:nvPicPr>
        <p:blipFill>
          <a:blip r:embed="rId2"/>
          <a:srcRect/>
          <a:stretch>
            <a:fillRect/>
          </a:stretch>
        </p:blipFill>
        <p:spPr bwMode="auto">
          <a:xfrm>
            <a:off x="0" y="0"/>
            <a:ext cx="9144000" cy="6062663"/>
          </a:xfrm>
          <a:prstGeom prst="rect">
            <a:avLst/>
          </a:prstGeom>
          <a:noFill/>
          <a:ln w="9525">
            <a:noFill/>
            <a:miter lim="800000"/>
            <a:headEnd/>
            <a:tailEnd/>
          </a:ln>
        </p:spPr>
      </p:pic>
      <p:sp>
        <p:nvSpPr>
          <p:cNvPr id="245763" name="Rectangle 3"/>
          <p:cNvSpPr>
            <a:spLocks noChangeArrowheads="1"/>
          </p:cNvSpPr>
          <p:nvPr/>
        </p:nvSpPr>
        <p:spPr bwMode="auto">
          <a:xfrm>
            <a:off x="0" y="5334000"/>
            <a:ext cx="9144000" cy="1600200"/>
          </a:xfrm>
          <a:prstGeom prst="rect">
            <a:avLst/>
          </a:prstGeom>
          <a:solidFill>
            <a:schemeClr val="tx2"/>
          </a:solidFill>
          <a:ln w="9525">
            <a:noFill/>
            <a:miter lim="800000"/>
            <a:headEnd/>
            <a:tailEnd/>
          </a:ln>
        </p:spPr>
        <p:txBody>
          <a:bodyPr wrap="none" anchor="ctr"/>
          <a:lstStyle/>
          <a:p>
            <a:pPr eaLnBrk="1" hangingPunct="1"/>
            <a:endParaRPr lang="id-ID" sz="1800">
              <a:latin typeface="Arial" pitchFamily="34" charset="0"/>
            </a:endParaRPr>
          </a:p>
        </p:txBody>
      </p:sp>
      <p:sp>
        <p:nvSpPr>
          <p:cNvPr id="29700" name="WordArt 4"/>
          <p:cNvSpPr>
            <a:spLocks noChangeArrowheads="1" noChangeShapeType="1" noTextEdit="1"/>
          </p:cNvSpPr>
          <p:nvPr/>
        </p:nvSpPr>
        <p:spPr bwMode="auto">
          <a:xfrm>
            <a:off x="304800" y="5410200"/>
            <a:ext cx="5867400" cy="457200"/>
          </a:xfrm>
          <a:prstGeom prst="rect">
            <a:avLst/>
          </a:prstGeom>
        </p:spPr>
        <p:txBody>
          <a:bodyPr wrap="none" fromWordArt="1">
            <a:prstTxWarp prst="textPlain">
              <a:avLst>
                <a:gd name="adj" fmla="val 50000"/>
              </a:avLst>
            </a:prstTxWarp>
          </a:bodyPr>
          <a:lstStyle/>
          <a:p>
            <a:pPr algn="ctr"/>
            <a:r>
              <a:rPr lang="id-ID" sz="3600" kern="10" normalizeH="1">
                <a:ln w="9525">
                  <a:solidFill>
                    <a:srgbClr val="000000"/>
                  </a:solidFill>
                  <a:round/>
                  <a:headEnd/>
                  <a:tailEnd/>
                </a:ln>
                <a:solidFill>
                  <a:srgbClr val="FFFFFF"/>
                </a:solidFill>
                <a:effectLst>
                  <a:outerShdw dist="35921" dir="2700000" algn="ctr" rotWithShape="0">
                    <a:srgbClr val="808080">
                      <a:alpha val="79999"/>
                    </a:srgbClr>
                  </a:outerShdw>
                </a:effectLst>
                <a:latin typeface="Impact"/>
              </a:rPr>
              <a:t>PERILAKU</a:t>
            </a:r>
          </a:p>
        </p:txBody>
      </p:sp>
      <p:sp>
        <p:nvSpPr>
          <p:cNvPr id="29701" name="Text Box 5"/>
          <p:cNvSpPr txBox="1">
            <a:spLocks noChangeArrowheads="1"/>
          </p:cNvSpPr>
          <p:nvPr/>
        </p:nvSpPr>
        <p:spPr bwMode="auto">
          <a:xfrm>
            <a:off x="228600" y="5883275"/>
            <a:ext cx="8382000" cy="1006475"/>
          </a:xfrm>
          <a:prstGeom prst="rect">
            <a:avLst/>
          </a:prstGeom>
          <a:noFill/>
          <a:ln w="9525">
            <a:noFill/>
            <a:miter lim="800000"/>
            <a:headEnd/>
            <a:tailEnd/>
          </a:ln>
        </p:spPr>
        <p:txBody>
          <a:bodyPr>
            <a:spAutoFit/>
          </a:bodyPr>
          <a:lstStyle/>
          <a:p>
            <a:pPr eaLnBrk="1" hangingPunct="1">
              <a:spcBef>
                <a:spcPct val="50000"/>
              </a:spcBef>
            </a:pPr>
            <a:r>
              <a:rPr lang="en-US" sz="2000" b="1" dirty="0" err="1">
                <a:solidFill>
                  <a:schemeClr val="bg1"/>
                </a:solidFill>
                <a:latin typeface="Arial" pitchFamily="34" charset="0"/>
              </a:rPr>
              <a:t>Perilaku</a:t>
            </a:r>
            <a:r>
              <a:rPr lang="en-US" sz="2000" b="1" dirty="0">
                <a:solidFill>
                  <a:schemeClr val="bg1"/>
                </a:solidFill>
                <a:latin typeface="Arial" pitchFamily="34" charset="0"/>
              </a:rPr>
              <a:t> yang </a:t>
            </a:r>
            <a:r>
              <a:rPr lang="en-US" sz="2000" b="1" dirty="0" err="1">
                <a:solidFill>
                  <a:schemeClr val="bg1"/>
                </a:solidFill>
                <a:latin typeface="Arial" pitchFamily="34" charset="0"/>
              </a:rPr>
              <a:t>terus</a:t>
            </a:r>
            <a:r>
              <a:rPr lang="en-US" sz="2000" b="1" dirty="0">
                <a:solidFill>
                  <a:schemeClr val="bg1"/>
                </a:solidFill>
                <a:latin typeface="Arial" pitchFamily="34" charset="0"/>
              </a:rPr>
              <a:t> </a:t>
            </a:r>
            <a:r>
              <a:rPr lang="en-US" sz="2000" b="1" dirty="0" err="1">
                <a:solidFill>
                  <a:schemeClr val="bg1"/>
                </a:solidFill>
                <a:latin typeface="Arial" pitchFamily="34" charset="0"/>
              </a:rPr>
              <a:t>diulang-ulang</a:t>
            </a:r>
            <a:r>
              <a:rPr lang="en-US" sz="2000" b="1" dirty="0">
                <a:solidFill>
                  <a:schemeClr val="bg1"/>
                </a:solidFill>
                <a:latin typeface="Arial" pitchFamily="34" charset="0"/>
              </a:rPr>
              <a:t>, </a:t>
            </a:r>
            <a:r>
              <a:rPr lang="en-US" sz="2000" b="1" dirty="0" err="1">
                <a:solidFill>
                  <a:schemeClr val="bg1"/>
                </a:solidFill>
                <a:latin typeface="Arial" pitchFamily="34" charset="0"/>
              </a:rPr>
              <a:t>makin</a:t>
            </a:r>
            <a:r>
              <a:rPr lang="en-US" sz="2000" b="1" dirty="0">
                <a:solidFill>
                  <a:schemeClr val="bg1"/>
                </a:solidFill>
                <a:latin typeface="Arial" pitchFamily="34" charset="0"/>
              </a:rPr>
              <a:t> lama </a:t>
            </a:r>
            <a:r>
              <a:rPr lang="en-US" sz="2000" b="1" dirty="0" err="1">
                <a:solidFill>
                  <a:schemeClr val="bg1"/>
                </a:solidFill>
                <a:latin typeface="Arial" pitchFamily="34" charset="0"/>
              </a:rPr>
              <a:t>makin</a:t>
            </a:r>
            <a:r>
              <a:rPr lang="en-US" sz="2000" b="1" dirty="0">
                <a:solidFill>
                  <a:schemeClr val="bg1"/>
                </a:solidFill>
                <a:latin typeface="Arial" pitchFamily="34" charset="0"/>
              </a:rPr>
              <a:t> </a:t>
            </a:r>
            <a:r>
              <a:rPr lang="en-US" sz="2000" b="1" dirty="0" err="1">
                <a:solidFill>
                  <a:schemeClr val="bg1"/>
                </a:solidFill>
                <a:latin typeface="Arial" pitchFamily="34" charset="0"/>
              </a:rPr>
              <a:t>tertanam</a:t>
            </a:r>
            <a:r>
              <a:rPr lang="en-US" sz="2000" b="1" dirty="0">
                <a:solidFill>
                  <a:schemeClr val="bg1"/>
                </a:solidFill>
                <a:latin typeface="Arial" pitchFamily="34" charset="0"/>
              </a:rPr>
              <a:t> </a:t>
            </a:r>
            <a:r>
              <a:rPr lang="en-US" sz="2000" b="1" dirty="0" err="1">
                <a:solidFill>
                  <a:schemeClr val="bg1"/>
                </a:solidFill>
                <a:latin typeface="Arial" pitchFamily="34" charset="0"/>
              </a:rPr>
              <a:t>dalam</a:t>
            </a:r>
            <a:r>
              <a:rPr lang="en-US" sz="2000" b="1" dirty="0">
                <a:solidFill>
                  <a:schemeClr val="bg1"/>
                </a:solidFill>
                <a:latin typeface="Arial" pitchFamily="34" charset="0"/>
              </a:rPr>
              <a:t>, </a:t>
            </a:r>
            <a:r>
              <a:rPr lang="en-US" sz="2000" b="1" dirty="0" err="1">
                <a:solidFill>
                  <a:schemeClr val="bg1"/>
                </a:solidFill>
                <a:latin typeface="Arial" pitchFamily="34" charset="0"/>
              </a:rPr>
              <a:t>menjadi</a:t>
            </a:r>
            <a:r>
              <a:rPr lang="en-US" sz="2000" b="1" dirty="0">
                <a:solidFill>
                  <a:schemeClr val="bg1"/>
                </a:solidFill>
                <a:latin typeface="Arial" pitchFamily="34" charset="0"/>
              </a:rPr>
              <a:t> </a:t>
            </a:r>
            <a:r>
              <a:rPr lang="en-US" sz="2000" b="1" dirty="0" err="1">
                <a:solidFill>
                  <a:schemeClr val="bg1"/>
                </a:solidFill>
                <a:latin typeface="Arial" pitchFamily="34" charset="0"/>
              </a:rPr>
              <a:t>kebiasaan</a:t>
            </a:r>
            <a:r>
              <a:rPr lang="en-US" sz="2000" b="1" dirty="0">
                <a:solidFill>
                  <a:schemeClr val="bg1"/>
                </a:solidFill>
                <a:latin typeface="Arial" pitchFamily="34" charset="0"/>
              </a:rPr>
              <a:t>, </a:t>
            </a:r>
            <a:r>
              <a:rPr lang="en-US" sz="2000" b="1" dirty="0" err="1">
                <a:solidFill>
                  <a:schemeClr val="bg1"/>
                </a:solidFill>
                <a:latin typeface="Arial" pitchFamily="34" charset="0"/>
              </a:rPr>
              <a:t>kemudian</a:t>
            </a:r>
            <a:r>
              <a:rPr lang="en-US" sz="2000" b="1" dirty="0">
                <a:solidFill>
                  <a:schemeClr val="bg1"/>
                </a:solidFill>
                <a:latin typeface="Arial" pitchFamily="34" charset="0"/>
              </a:rPr>
              <a:t> </a:t>
            </a:r>
            <a:r>
              <a:rPr lang="en-US" sz="2000" b="1" dirty="0" err="1">
                <a:solidFill>
                  <a:schemeClr val="bg1"/>
                </a:solidFill>
                <a:latin typeface="Arial" pitchFamily="34" charset="0"/>
              </a:rPr>
              <a:t>menjadi</a:t>
            </a:r>
            <a:r>
              <a:rPr lang="en-US" sz="2000" b="1" dirty="0">
                <a:solidFill>
                  <a:schemeClr val="bg1"/>
                </a:solidFill>
                <a:latin typeface="Arial" pitchFamily="34" charset="0"/>
              </a:rPr>
              <a:t> </a:t>
            </a:r>
            <a:r>
              <a:rPr lang="en-US" sz="2000" b="1" dirty="0" err="1">
                <a:solidFill>
                  <a:schemeClr val="bg1"/>
                </a:solidFill>
                <a:latin typeface="Arial" pitchFamily="34" charset="0"/>
              </a:rPr>
              <a:t>sifat</a:t>
            </a:r>
            <a:r>
              <a:rPr lang="en-US" sz="2000" b="1" dirty="0">
                <a:solidFill>
                  <a:schemeClr val="bg1"/>
                </a:solidFill>
                <a:latin typeface="Arial" pitchFamily="34" charset="0"/>
              </a:rPr>
              <a:t> … </a:t>
            </a:r>
            <a:r>
              <a:rPr lang="en-US" sz="2000" b="1" dirty="0" err="1">
                <a:solidFill>
                  <a:schemeClr val="bg1"/>
                </a:solidFill>
                <a:latin typeface="Arial" pitchFamily="34" charset="0"/>
              </a:rPr>
              <a:t>dan</a:t>
            </a:r>
            <a:r>
              <a:rPr lang="en-US" sz="2000" b="1" dirty="0">
                <a:solidFill>
                  <a:schemeClr val="bg1"/>
                </a:solidFill>
                <a:latin typeface="Arial" pitchFamily="34" charset="0"/>
              </a:rPr>
              <a:t> </a:t>
            </a:r>
            <a:r>
              <a:rPr lang="en-US" sz="2000" b="1" dirty="0" err="1">
                <a:solidFill>
                  <a:schemeClr val="bg1"/>
                </a:solidFill>
                <a:latin typeface="Arial" pitchFamily="34" charset="0"/>
              </a:rPr>
              <a:t>menjadi</a:t>
            </a:r>
            <a:r>
              <a:rPr lang="en-US" sz="2000" b="1" dirty="0">
                <a:solidFill>
                  <a:schemeClr val="bg1"/>
                </a:solidFill>
                <a:latin typeface="Arial" pitchFamily="34" charset="0"/>
              </a:rPr>
              <a:t> </a:t>
            </a:r>
            <a:r>
              <a:rPr lang="en-US" sz="2000" b="1" dirty="0" err="1">
                <a:solidFill>
                  <a:schemeClr val="bg1"/>
                </a:solidFill>
                <a:latin typeface="Arial" pitchFamily="34" charset="0"/>
              </a:rPr>
              <a:t>bagian</a:t>
            </a:r>
            <a:r>
              <a:rPr lang="en-US" sz="2000" b="1" dirty="0">
                <a:solidFill>
                  <a:schemeClr val="bg1"/>
                </a:solidFill>
                <a:latin typeface="Arial" pitchFamily="34" charset="0"/>
              </a:rPr>
              <a:t> </a:t>
            </a:r>
            <a:r>
              <a:rPr lang="en-US" sz="2000" b="1" dirty="0" err="1">
                <a:solidFill>
                  <a:schemeClr val="bg1"/>
                </a:solidFill>
                <a:latin typeface="Arial" pitchFamily="34" charset="0"/>
              </a:rPr>
              <a:t>dari</a:t>
            </a:r>
            <a:r>
              <a:rPr lang="en-US" sz="2000" b="1" dirty="0">
                <a:solidFill>
                  <a:schemeClr val="bg1"/>
                </a:solidFill>
                <a:latin typeface="Arial" pitchFamily="34" charset="0"/>
              </a:rPr>
              <a:t> </a:t>
            </a:r>
            <a:r>
              <a:rPr lang="en-US" sz="2000" b="1" dirty="0" err="1">
                <a:solidFill>
                  <a:schemeClr val="bg1"/>
                </a:solidFill>
                <a:latin typeface="Arial" pitchFamily="34" charset="0"/>
              </a:rPr>
              <a:t>kepribadian</a:t>
            </a:r>
            <a:r>
              <a:rPr lang="en-US" sz="2000" b="1" dirty="0">
                <a:solidFill>
                  <a:schemeClr val="bg1"/>
                </a:solidFill>
                <a:latin typeface="Arial" pitchFamily="34" charset="0"/>
              </a:rPr>
              <a:t>…</a:t>
            </a:r>
          </a:p>
        </p:txBody>
      </p:sp>
    </p:spTree>
  </p:cSld>
  <p:clrMapOvr>
    <a:masterClrMapping/>
  </p:clrMapOvr>
  <p:transition spd="slow">
    <p:cover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29700"/>
                                        </p:tgtEl>
                                        <p:attrNameLst>
                                          <p:attrName>style.visibility</p:attrName>
                                        </p:attrNameLst>
                                      </p:cBhvr>
                                      <p:to>
                                        <p:strVal val="visible"/>
                                      </p:to>
                                    </p:set>
                                    <p:anim calcmode="lin" valueType="num">
                                      <p:cBhvr>
                                        <p:cTn id="7" dur="500" decel="50000" fill="hold">
                                          <p:stCondLst>
                                            <p:cond delay="0"/>
                                          </p:stCondLst>
                                        </p:cTn>
                                        <p:tgtEl>
                                          <p:spTgt spid="2970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970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9700"/>
                                        </p:tgtEl>
                                        <p:attrNameLst>
                                          <p:attrName>ppt_w</p:attrName>
                                        </p:attrNameLst>
                                      </p:cBhvr>
                                      <p:tavLst>
                                        <p:tav tm="0">
                                          <p:val>
                                            <p:strVal val="#ppt_w*.05"/>
                                          </p:val>
                                        </p:tav>
                                        <p:tav tm="100000">
                                          <p:val>
                                            <p:strVal val="#ppt_w"/>
                                          </p:val>
                                        </p:tav>
                                      </p:tavLst>
                                    </p:anim>
                                    <p:anim calcmode="lin" valueType="num">
                                      <p:cBhvr>
                                        <p:cTn id="10" dur="1000" fill="hold"/>
                                        <p:tgtEl>
                                          <p:spTgt spid="2970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970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970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970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9700"/>
                                        </p:tgtEl>
                                      </p:cBhvr>
                                    </p:animEffect>
                                  </p:childTnLst>
                                </p:cTn>
                              </p:par>
                            </p:childTnLst>
                          </p:cTn>
                        </p:par>
                        <p:par>
                          <p:cTn id="15" fill="hold">
                            <p:stCondLst>
                              <p:cond delay="1000"/>
                            </p:stCondLst>
                            <p:childTnLst>
                              <p:par>
                                <p:cTn id="16" presetID="27" presetClass="entr" presetSubtype="0" fill="hold" grpId="0" nodeType="afterEffect">
                                  <p:stCondLst>
                                    <p:cond delay="0"/>
                                  </p:stCondLst>
                                  <p:iterate type="lt">
                                    <p:tmPct val="50000"/>
                                  </p:iterate>
                                  <p:childTnLst>
                                    <p:set>
                                      <p:cBhvr>
                                        <p:cTn id="17" dur="1" fill="hold">
                                          <p:stCondLst>
                                            <p:cond delay="0"/>
                                          </p:stCondLst>
                                        </p:cTn>
                                        <p:tgtEl>
                                          <p:spTgt spid="29701"/>
                                        </p:tgtEl>
                                        <p:attrNameLst>
                                          <p:attrName>style.visibility</p:attrName>
                                        </p:attrNameLst>
                                      </p:cBhvr>
                                      <p:to>
                                        <p:strVal val="visible"/>
                                      </p:to>
                                    </p:set>
                                    <p:anim calcmode="discrete" valueType="clr">
                                      <p:cBhvr override="childStyle">
                                        <p:cTn id="18" dur="80"/>
                                        <p:tgtEl>
                                          <p:spTgt spid="29701"/>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9701"/>
                                        </p:tgtEl>
                                        <p:attrNameLst>
                                          <p:attrName>fillcolor</p:attrName>
                                        </p:attrNameLst>
                                      </p:cBhvr>
                                      <p:tavLst>
                                        <p:tav tm="0">
                                          <p:val>
                                            <p:clrVal>
                                              <a:schemeClr val="accent2"/>
                                            </p:clrVal>
                                          </p:val>
                                        </p:tav>
                                        <p:tav tm="50000">
                                          <p:val>
                                            <p:clrVal>
                                              <a:schemeClr val="hlink"/>
                                            </p:clrVal>
                                          </p:val>
                                        </p:tav>
                                      </p:tavLst>
                                    </p:anim>
                                    <p:set>
                                      <p:cBhvr>
                                        <p:cTn id="20" dur="80"/>
                                        <p:tgtEl>
                                          <p:spTgt spid="2970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P spid="29701"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6786" name="Picture 2" descr="lvlove"/>
          <p:cNvPicPr>
            <a:picLocks noChangeAspect="1" noChangeArrowheads="1"/>
          </p:cNvPicPr>
          <p:nvPr/>
        </p:nvPicPr>
        <p:blipFill>
          <a:blip r:embed="rId2"/>
          <a:srcRect/>
          <a:stretch>
            <a:fillRect/>
          </a:stretch>
        </p:blipFill>
        <p:spPr bwMode="auto">
          <a:xfrm>
            <a:off x="4791075" y="0"/>
            <a:ext cx="4352925" cy="3600450"/>
          </a:xfrm>
          <a:prstGeom prst="rect">
            <a:avLst/>
          </a:prstGeom>
          <a:noFill/>
          <a:ln w="9525">
            <a:noFill/>
            <a:miter lim="800000"/>
            <a:headEnd/>
            <a:tailEnd/>
          </a:ln>
        </p:spPr>
      </p:pic>
      <p:pic>
        <p:nvPicPr>
          <p:cNvPr id="246787" name="Picture 3"/>
          <p:cNvPicPr>
            <a:picLocks noChangeAspect="1" noChangeArrowheads="1"/>
          </p:cNvPicPr>
          <p:nvPr/>
        </p:nvPicPr>
        <p:blipFill>
          <a:blip r:embed="rId3"/>
          <a:srcRect/>
          <a:stretch>
            <a:fillRect/>
          </a:stretch>
        </p:blipFill>
        <p:spPr bwMode="auto">
          <a:xfrm>
            <a:off x="609600" y="304800"/>
            <a:ext cx="3463925" cy="4724400"/>
          </a:xfrm>
          <a:prstGeom prst="rect">
            <a:avLst/>
          </a:prstGeom>
          <a:noFill/>
          <a:ln w="9525">
            <a:noFill/>
            <a:miter lim="800000"/>
            <a:headEnd/>
            <a:tailEnd/>
          </a:ln>
        </p:spPr>
      </p:pic>
      <p:pic>
        <p:nvPicPr>
          <p:cNvPr id="246788" name="Picture 4"/>
          <p:cNvPicPr>
            <a:picLocks noChangeAspect="1" noChangeArrowheads="1"/>
          </p:cNvPicPr>
          <p:nvPr/>
        </p:nvPicPr>
        <p:blipFill>
          <a:blip r:embed="rId4"/>
          <a:srcRect/>
          <a:stretch>
            <a:fillRect/>
          </a:stretch>
        </p:blipFill>
        <p:spPr bwMode="auto">
          <a:xfrm rot="-1078149">
            <a:off x="4867275" y="504825"/>
            <a:ext cx="3209925" cy="2466975"/>
          </a:xfrm>
          <a:prstGeom prst="rect">
            <a:avLst/>
          </a:prstGeom>
          <a:noFill/>
          <a:ln w="9525">
            <a:noFill/>
            <a:miter lim="800000"/>
            <a:headEnd/>
            <a:tailEnd/>
          </a:ln>
        </p:spPr>
      </p:pic>
      <p:pic>
        <p:nvPicPr>
          <p:cNvPr id="246789" name="Picture 5" descr="MCj02372540000[1]"/>
          <p:cNvPicPr>
            <a:picLocks noChangeAspect="1" noChangeArrowheads="1"/>
          </p:cNvPicPr>
          <p:nvPr/>
        </p:nvPicPr>
        <p:blipFill>
          <a:blip r:embed="rId5"/>
          <a:srcRect/>
          <a:stretch>
            <a:fillRect/>
          </a:stretch>
        </p:blipFill>
        <p:spPr bwMode="auto">
          <a:xfrm>
            <a:off x="6248400" y="3581400"/>
            <a:ext cx="2787650" cy="2971800"/>
          </a:xfrm>
          <a:prstGeom prst="rect">
            <a:avLst/>
          </a:prstGeom>
          <a:noFill/>
          <a:ln w="9525">
            <a:noFill/>
            <a:miter lim="800000"/>
            <a:headEnd/>
            <a:tailEnd/>
          </a:ln>
        </p:spPr>
      </p:pic>
      <p:sp>
        <p:nvSpPr>
          <p:cNvPr id="75782" name="Text Box 6"/>
          <p:cNvSpPr txBox="1">
            <a:spLocks noChangeArrowheads="1"/>
          </p:cNvSpPr>
          <p:nvPr/>
        </p:nvSpPr>
        <p:spPr bwMode="auto">
          <a:xfrm>
            <a:off x="152400" y="4968875"/>
            <a:ext cx="6172200" cy="1921423"/>
          </a:xfrm>
          <a:prstGeom prst="rect">
            <a:avLst/>
          </a:prstGeom>
          <a:noFill/>
          <a:ln w="9525" algn="ctr">
            <a:noFill/>
            <a:miter lim="800000"/>
            <a:headEnd/>
            <a:tailEnd/>
          </a:ln>
        </p:spPr>
        <p:txBody>
          <a:bodyPr wrap="square">
            <a:spAutoFit/>
          </a:bodyPr>
          <a:lstStyle/>
          <a:p>
            <a:pPr algn="r" eaLnBrk="1" hangingPunct="1">
              <a:lnSpc>
                <a:spcPct val="70000"/>
              </a:lnSpc>
              <a:spcBef>
                <a:spcPct val="50000"/>
              </a:spcBef>
            </a:pPr>
            <a:r>
              <a:rPr lang="en-US" sz="2800" b="1" dirty="0" err="1">
                <a:solidFill>
                  <a:srgbClr val="990099"/>
                </a:solidFill>
              </a:rPr>
              <a:t>Upaya</a:t>
            </a:r>
            <a:r>
              <a:rPr lang="en-US" sz="2800" b="1" dirty="0">
                <a:solidFill>
                  <a:srgbClr val="990099"/>
                </a:solidFill>
              </a:rPr>
              <a:t> </a:t>
            </a:r>
            <a:r>
              <a:rPr lang="en-US" sz="2800" b="1" dirty="0" err="1">
                <a:solidFill>
                  <a:srgbClr val="990099"/>
                </a:solidFill>
              </a:rPr>
              <a:t>penanaman</a:t>
            </a:r>
            <a:r>
              <a:rPr lang="en-US" sz="2800" b="1" dirty="0">
                <a:solidFill>
                  <a:srgbClr val="990099"/>
                </a:solidFill>
              </a:rPr>
              <a:t> </a:t>
            </a:r>
            <a:r>
              <a:rPr lang="en-US" sz="2800" b="1" dirty="0" err="1">
                <a:solidFill>
                  <a:srgbClr val="990099"/>
                </a:solidFill>
              </a:rPr>
              <a:t>nilai</a:t>
            </a:r>
            <a:r>
              <a:rPr lang="en-US" sz="2800" b="1" dirty="0">
                <a:solidFill>
                  <a:srgbClr val="990099"/>
                </a:solidFill>
              </a:rPr>
              <a:t>, yang </a:t>
            </a:r>
            <a:r>
              <a:rPr lang="en-US" sz="2800" b="1" dirty="0" err="1">
                <a:solidFill>
                  <a:srgbClr val="990099"/>
                </a:solidFill>
              </a:rPr>
              <a:t>terus-menerus</a:t>
            </a:r>
            <a:r>
              <a:rPr lang="en-US" sz="2800" b="1" dirty="0">
                <a:solidFill>
                  <a:srgbClr val="990099"/>
                </a:solidFill>
              </a:rPr>
              <a:t> </a:t>
            </a:r>
            <a:r>
              <a:rPr lang="en-US" sz="2800" b="1" dirty="0" err="1">
                <a:solidFill>
                  <a:srgbClr val="990099"/>
                </a:solidFill>
              </a:rPr>
              <a:t>tanpa</a:t>
            </a:r>
            <a:r>
              <a:rPr lang="en-US" sz="2800" b="1" dirty="0">
                <a:solidFill>
                  <a:srgbClr val="990099"/>
                </a:solidFill>
              </a:rPr>
              <a:t> </a:t>
            </a:r>
            <a:r>
              <a:rPr lang="en-US" sz="2800" b="1" dirty="0" err="1">
                <a:solidFill>
                  <a:srgbClr val="990099"/>
                </a:solidFill>
              </a:rPr>
              <a:t>henti-henti</a:t>
            </a:r>
            <a:r>
              <a:rPr lang="en-US" sz="2800" b="1" dirty="0">
                <a:solidFill>
                  <a:srgbClr val="990099"/>
                </a:solidFill>
              </a:rPr>
              <a:t> </a:t>
            </a:r>
            <a:r>
              <a:rPr lang="en-US" sz="2800" b="1" dirty="0" err="1">
                <a:solidFill>
                  <a:srgbClr val="990099"/>
                </a:solidFill>
              </a:rPr>
              <a:t>dalam</a:t>
            </a:r>
            <a:r>
              <a:rPr lang="en-US" sz="2800" b="1" dirty="0">
                <a:solidFill>
                  <a:srgbClr val="990099"/>
                </a:solidFill>
              </a:rPr>
              <a:t> </a:t>
            </a:r>
            <a:r>
              <a:rPr lang="en-US" sz="2800" b="1" dirty="0" err="1">
                <a:solidFill>
                  <a:srgbClr val="990099"/>
                </a:solidFill>
              </a:rPr>
              <a:t>kebersamaan</a:t>
            </a:r>
            <a:r>
              <a:rPr lang="en-US" sz="2800" b="1" dirty="0">
                <a:solidFill>
                  <a:srgbClr val="990099"/>
                </a:solidFill>
              </a:rPr>
              <a:t> … </a:t>
            </a:r>
            <a:r>
              <a:rPr lang="en-US" sz="2800" b="1" dirty="0" err="1">
                <a:solidFill>
                  <a:srgbClr val="990099"/>
                </a:solidFill>
              </a:rPr>
              <a:t>pelan-pelan</a:t>
            </a:r>
            <a:r>
              <a:rPr lang="en-US" sz="2800" b="1" dirty="0">
                <a:solidFill>
                  <a:srgbClr val="990099"/>
                </a:solidFill>
              </a:rPr>
              <a:t> </a:t>
            </a:r>
            <a:r>
              <a:rPr lang="en-US" sz="2800" b="1" dirty="0" err="1">
                <a:solidFill>
                  <a:srgbClr val="990099"/>
                </a:solidFill>
              </a:rPr>
              <a:t>akan</a:t>
            </a:r>
            <a:r>
              <a:rPr lang="en-US" sz="2800" b="1" dirty="0">
                <a:solidFill>
                  <a:srgbClr val="990099"/>
                </a:solidFill>
              </a:rPr>
              <a:t> </a:t>
            </a:r>
            <a:r>
              <a:rPr lang="en-US" sz="2800" b="1" dirty="0" err="1">
                <a:solidFill>
                  <a:srgbClr val="990099"/>
                </a:solidFill>
              </a:rPr>
              <a:t>berhasil</a:t>
            </a:r>
            <a:r>
              <a:rPr lang="en-US" sz="2800" b="1" dirty="0">
                <a:solidFill>
                  <a:srgbClr val="990099"/>
                </a:solidFill>
              </a:rPr>
              <a:t> </a:t>
            </a:r>
            <a:r>
              <a:rPr lang="en-US" sz="2800" b="1" dirty="0" err="1">
                <a:solidFill>
                  <a:srgbClr val="990099"/>
                </a:solidFill>
              </a:rPr>
              <a:t>tertanam</a:t>
            </a:r>
            <a:r>
              <a:rPr lang="en-US" sz="2800" b="1" dirty="0">
                <a:solidFill>
                  <a:srgbClr val="990099"/>
                </a:solidFill>
              </a:rPr>
              <a:t> </a:t>
            </a:r>
            <a:r>
              <a:rPr lang="en-US" sz="2800" b="1" dirty="0" err="1">
                <a:solidFill>
                  <a:srgbClr val="990099"/>
                </a:solidFill>
              </a:rPr>
              <a:t>makin</a:t>
            </a:r>
            <a:r>
              <a:rPr lang="en-US" sz="2800" b="1" dirty="0">
                <a:solidFill>
                  <a:srgbClr val="990099"/>
                </a:solidFill>
              </a:rPr>
              <a:t> lama </a:t>
            </a:r>
            <a:r>
              <a:rPr lang="en-US" sz="2800" b="1" dirty="0" err="1">
                <a:solidFill>
                  <a:srgbClr val="990099"/>
                </a:solidFill>
              </a:rPr>
              <a:t>makin</a:t>
            </a:r>
            <a:r>
              <a:rPr lang="en-US" sz="2800" b="1" dirty="0">
                <a:solidFill>
                  <a:srgbClr val="990099"/>
                </a:solidFill>
              </a:rPr>
              <a:t> </a:t>
            </a:r>
            <a:r>
              <a:rPr lang="en-US" sz="2800" b="1" dirty="0" err="1">
                <a:solidFill>
                  <a:srgbClr val="990099"/>
                </a:solidFill>
              </a:rPr>
              <a:t>dalam</a:t>
            </a:r>
            <a:r>
              <a:rPr lang="en-US" sz="2800" b="1" dirty="0">
                <a:solidFill>
                  <a:srgbClr val="990099"/>
                </a:solidFill>
              </a:rPr>
              <a:t>, </a:t>
            </a:r>
            <a:r>
              <a:rPr lang="en-US" sz="2800" b="1" dirty="0" err="1">
                <a:solidFill>
                  <a:srgbClr val="990099"/>
                </a:solidFill>
              </a:rPr>
              <a:t>membentuk</a:t>
            </a:r>
            <a:r>
              <a:rPr lang="en-US" sz="2800" b="1" dirty="0">
                <a:solidFill>
                  <a:srgbClr val="990099"/>
                </a:solidFill>
              </a:rPr>
              <a:t>  </a:t>
            </a:r>
            <a:r>
              <a:rPr lang="en-US" sz="2800" b="1" dirty="0" err="1">
                <a:solidFill>
                  <a:srgbClr val="990099"/>
                </a:solidFill>
              </a:rPr>
              <a:t>sifat</a:t>
            </a:r>
            <a:r>
              <a:rPr lang="en-US" sz="2800" b="1" dirty="0">
                <a:solidFill>
                  <a:srgbClr val="990099"/>
                </a:solidFill>
              </a:rPr>
              <a:t>, </a:t>
            </a:r>
            <a:r>
              <a:rPr lang="en-US" sz="2800" b="1" dirty="0" err="1">
                <a:solidFill>
                  <a:srgbClr val="990099"/>
                </a:solidFill>
              </a:rPr>
              <a:t>kebiasaan</a:t>
            </a:r>
            <a:r>
              <a:rPr lang="en-US" sz="2800" b="1" dirty="0">
                <a:solidFill>
                  <a:srgbClr val="990099"/>
                </a:solidFill>
              </a:rPr>
              <a:t> </a:t>
            </a:r>
            <a:r>
              <a:rPr lang="en-US" sz="2800" b="1" dirty="0" err="1">
                <a:solidFill>
                  <a:srgbClr val="990099"/>
                </a:solidFill>
              </a:rPr>
              <a:t>dan</a:t>
            </a:r>
            <a:r>
              <a:rPr lang="en-US" sz="2800" b="1" dirty="0">
                <a:solidFill>
                  <a:srgbClr val="990099"/>
                </a:solidFill>
              </a:rPr>
              <a:t> </a:t>
            </a:r>
            <a:r>
              <a:rPr lang="en-US" sz="2800" b="1" dirty="0" err="1">
                <a:solidFill>
                  <a:srgbClr val="990099"/>
                </a:solidFill>
              </a:rPr>
              <a:t>kepribadian</a:t>
            </a:r>
            <a:endParaRPr lang="en-US" sz="2800" b="1" dirty="0">
              <a:solidFill>
                <a:srgbClr val="990099"/>
              </a:solidFill>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7" presetClass="entr" presetSubtype="0" fill="hold" grpId="0" nodeType="afterEffect">
                                  <p:stCondLst>
                                    <p:cond delay="0"/>
                                  </p:stCondLst>
                                  <p:iterate type="lt">
                                    <p:tmPct val="50000"/>
                                  </p:iterate>
                                  <p:childTnLst>
                                    <p:set>
                                      <p:cBhvr>
                                        <p:cTn id="6" dur="1" fill="hold">
                                          <p:stCondLst>
                                            <p:cond delay="0"/>
                                          </p:stCondLst>
                                        </p:cTn>
                                        <p:tgtEl>
                                          <p:spTgt spid="75782"/>
                                        </p:tgtEl>
                                        <p:attrNameLst>
                                          <p:attrName>style.visibility</p:attrName>
                                        </p:attrNameLst>
                                      </p:cBhvr>
                                      <p:to>
                                        <p:strVal val="visible"/>
                                      </p:to>
                                    </p:set>
                                    <p:anim calcmode="discrete" valueType="clr">
                                      <p:cBhvr override="childStyle">
                                        <p:cTn id="7" dur="80"/>
                                        <p:tgtEl>
                                          <p:spTgt spid="7578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5782"/>
                                        </p:tgtEl>
                                        <p:attrNameLst>
                                          <p:attrName>fillcolor</p:attrName>
                                        </p:attrNameLst>
                                      </p:cBhvr>
                                      <p:tavLst>
                                        <p:tav tm="0">
                                          <p:val>
                                            <p:clrVal>
                                              <a:schemeClr val="accent2"/>
                                            </p:clrVal>
                                          </p:val>
                                        </p:tav>
                                        <p:tav tm="50000">
                                          <p:val>
                                            <p:clrVal>
                                              <a:schemeClr val="hlink"/>
                                            </p:clrVal>
                                          </p:val>
                                        </p:tav>
                                      </p:tavLst>
                                    </p:anim>
                                    <p:set>
                                      <p:cBhvr>
                                        <p:cTn id="9" dur="80"/>
                                        <p:tgtEl>
                                          <p:spTgt spid="7578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8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600200"/>
            <a:ext cx="9144000" cy="4114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d-ID"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47811" name="Content Placeholder 2"/>
          <p:cNvSpPr>
            <a:spLocks noGrp="1"/>
          </p:cNvSpPr>
          <p:nvPr>
            <p:ph idx="4294967295"/>
          </p:nvPr>
        </p:nvSpPr>
        <p:spPr>
          <a:xfrm>
            <a:off x="0" y="1828800"/>
            <a:ext cx="9144000" cy="3733800"/>
          </a:xfrm>
        </p:spPr>
        <p:txBody>
          <a:bodyPr lIns="91440"/>
          <a:lstStyle/>
          <a:p>
            <a:pPr algn="ctr">
              <a:buFontTx/>
              <a:buNone/>
            </a:pPr>
            <a:r>
              <a:rPr lang="en-US" sz="2800" b="1" dirty="0">
                <a:solidFill>
                  <a:schemeClr val="bg1"/>
                </a:solidFill>
              </a:rPr>
              <a:t>	</a:t>
            </a:r>
            <a:r>
              <a:rPr lang="en-US" sz="2800" b="1" dirty="0" err="1">
                <a:solidFill>
                  <a:schemeClr val="bg1"/>
                </a:solidFill>
              </a:rPr>
              <a:t>Etika</a:t>
            </a:r>
            <a:r>
              <a:rPr lang="en-US" sz="2800" b="1" dirty="0">
                <a:solidFill>
                  <a:schemeClr val="bg1"/>
                </a:solidFill>
              </a:rPr>
              <a:t> </a:t>
            </a:r>
            <a:r>
              <a:rPr lang="en-US" sz="2800" b="1" dirty="0" err="1">
                <a:solidFill>
                  <a:schemeClr val="bg1"/>
                </a:solidFill>
              </a:rPr>
              <a:t>hanya</a:t>
            </a:r>
            <a:r>
              <a:rPr lang="en-US" sz="2800" b="1" dirty="0">
                <a:solidFill>
                  <a:schemeClr val="bg1"/>
                </a:solidFill>
              </a:rPr>
              <a:t> </a:t>
            </a:r>
            <a:r>
              <a:rPr lang="en-US" sz="2800" b="1" dirty="0" err="1">
                <a:solidFill>
                  <a:schemeClr val="bg1"/>
                </a:solidFill>
              </a:rPr>
              <a:t>dapat</a:t>
            </a:r>
            <a:r>
              <a:rPr lang="en-US" sz="2800" b="1" dirty="0">
                <a:solidFill>
                  <a:schemeClr val="bg1"/>
                </a:solidFill>
              </a:rPr>
              <a:t> </a:t>
            </a:r>
            <a:r>
              <a:rPr lang="en-US" sz="2800" b="1" dirty="0" err="1">
                <a:solidFill>
                  <a:schemeClr val="bg1"/>
                </a:solidFill>
              </a:rPr>
              <a:t>ditumbuhkan</a:t>
            </a:r>
            <a:r>
              <a:rPr lang="en-US" sz="2800" b="1" dirty="0">
                <a:solidFill>
                  <a:schemeClr val="bg1"/>
                </a:solidFill>
              </a:rPr>
              <a:t> </a:t>
            </a:r>
            <a:r>
              <a:rPr lang="en-US" sz="2800" b="1" dirty="0" err="1">
                <a:solidFill>
                  <a:schemeClr val="bg1"/>
                </a:solidFill>
              </a:rPr>
              <a:t>dari</a:t>
            </a:r>
            <a:r>
              <a:rPr lang="en-US" sz="2800" b="1" dirty="0">
                <a:solidFill>
                  <a:schemeClr val="bg1"/>
                </a:solidFill>
              </a:rPr>
              <a:t> </a:t>
            </a:r>
            <a:r>
              <a:rPr lang="en-US" sz="2800" b="1" dirty="0" err="1">
                <a:solidFill>
                  <a:schemeClr val="bg1"/>
                </a:solidFill>
              </a:rPr>
              <a:t>dalam</a:t>
            </a:r>
            <a:r>
              <a:rPr lang="en-US" sz="2800" b="1" dirty="0">
                <a:solidFill>
                  <a:schemeClr val="bg1"/>
                </a:solidFill>
              </a:rPr>
              <a:t> </a:t>
            </a:r>
            <a:r>
              <a:rPr lang="en-US" sz="2800" b="1" dirty="0" err="1">
                <a:solidFill>
                  <a:schemeClr val="bg1"/>
                </a:solidFill>
              </a:rPr>
              <a:t>diri</a:t>
            </a:r>
            <a:r>
              <a:rPr lang="en-US" sz="2800" b="1" dirty="0">
                <a:solidFill>
                  <a:schemeClr val="bg1"/>
                </a:solidFill>
              </a:rPr>
              <a:t> </a:t>
            </a:r>
            <a:r>
              <a:rPr lang="en-US" sz="2800" b="1" dirty="0" err="1">
                <a:solidFill>
                  <a:schemeClr val="bg1"/>
                </a:solidFill>
              </a:rPr>
              <a:t>anak</a:t>
            </a:r>
            <a:r>
              <a:rPr lang="en-US" sz="2800" b="1" dirty="0">
                <a:solidFill>
                  <a:schemeClr val="bg1"/>
                </a:solidFill>
              </a:rPr>
              <a:t>, </a:t>
            </a:r>
            <a:r>
              <a:rPr lang="en-US" sz="2800" b="1" dirty="0" err="1">
                <a:solidFill>
                  <a:schemeClr val="bg1"/>
                </a:solidFill>
              </a:rPr>
              <a:t>melalui</a:t>
            </a:r>
            <a:r>
              <a:rPr lang="en-US" sz="2800" b="1" dirty="0">
                <a:solidFill>
                  <a:schemeClr val="bg1"/>
                </a:solidFill>
              </a:rPr>
              <a:t> </a:t>
            </a:r>
            <a:r>
              <a:rPr lang="en-US" sz="2800" b="1" dirty="0" err="1">
                <a:solidFill>
                  <a:schemeClr val="bg1"/>
                </a:solidFill>
              </a:rPr>
              <a:t>pengalaman</a:t>
            </a:r>
            <a:r>
              <a:rPr lang="en-US" sz="2800" b="1" dirty="0">
                <a:solidFill>
                  <a:schemeClr val="bg1"/>
                </a:solidFill>
              </a:rPr>
              <a:t> </a:t>
            </a:r>
            <a:r>
              <a:rPr lang="en-US" sz="2800" b="1" dirty="0" err="1">
                <a:solidFill>
                  <a:schemeClr val="bg1"/>
                </a:solidFill>
              </a:rPr>
              <a:t>langsung</a:t>
            </a:r>
            <a:r>
              <a:rPr lang="en-US" sz="2800" b="1" dirty="0">
                <a:solidFill>
                  <a:schemeClr val="bg1"/>
                </a:solidFill>
              </a:rPr>
              <a:t> (</a:t>
            </a:r>
            <a:r>
              <a:rPr lang="en-US" sz="2800" b="1" dirty="0" err="1">
                <a:solidFill>
                  <a:schemeClr val="bg1"/>
                </a:solidFill>
              </a:rPr>
              <a:t>baik</a:t>
            </a:r>
            <a:r>
              <a:rPr lang="en-US" sz="2800" b="1" dirty="0">
                <a:solidFill>
                  <a:schemeClr val="bg1"/>
                </a:solidFill>
              </a:rPr>
              <a:t> </a:t>
            </a:r>
            <a:r>
              <a:rPr lang="en-US" sz="2800" b="1" dirty="0" err="1">
                <a:solidFill>
                  <a:schemeClr val="bg1"/>
                </a:solidFill>
              </a:rPr>
              <a:t>di</a:t>
            </a:r>
            <a:r>
              <a:rPr lang="en-US" sz="2800" b="1" dirty="0">
                <a:solidFill>
                  <a:schemeClr val="bg1"/>
                </a:solidFill>
              </a:rPr>
              <a:t> </a:t>
            </a:r>
            <a:r>
              <a:rPr lang="en-US" sz="2800" b="1" dirty="0" err="1">
                <a:solidFill>
                  <a:schemeClr val="bg1"/>
                </a:solidFill>
              </a:rPr>
              <a:t>rumah</a:t>
            </a:r>
            <a:r>
              <a:rPr lang="en-US" sz="2800" b="1" dirty="0">
                <a:solidFill>
                  <a:schemeClr val="bg1"/>
                </a:solidFill>
              </a:rPr>
              <a:t>, pun </a:t>
            </a:r>
            <a:r>
              <a:rPr lang="en-US" sz="2800" b="1" dirty="0" err="1">
                <a:solidFill>
                  <a:schemeClr val="bg1"/>
                </a:solidFill>
              </a:rPr>
              <a:t>di</a:t>
            </a:r>
            <a:r>
              <a:rPr lang="en-US" sz="2800" b="1" dirty="0">
                <a:solidFill>
                  <a:schemeClr val="bg1"/>
                </a:solidFill>
              </a:rPr>
              <a:t> </a:t>
            </a:r>
            <a:r>
              <a:rPr lang="en-US" sz="2800" b="1" dirty="0" err="1">
                <a:solidFill>
                  <a:schemeClr val="bg1"/>
                </a:solidFill>
              </a:rPr>
              <a:t>sekolah</a:t>
            </a:r>
            <a:r>
              <a:rPr lang="en-US" sz="2800" b="1" dirty="0" smtClean="0">
                <a:solidFill>
                  <a:schemeClr val="bg1"/>
                </a:solidFill>
              </a:rPr>
              <a:t>)</a:t>
            </a:r>
            <a:r>
              <a:rPr lang="id-ID" sz="2800" b="1" dirty="0" smtClean="0">
                <a:solidFill>
                  <a:schemeClr val="bg1"/>
                </a:solidFill>
              </a:rPr>
              <a:t> </a:t>
            </a:r>
            <a:r>
              <a:rPr lang="en-US" sz="2800" b="1" dirty="0">
                <a:solidFill>
                  <a:schemeClr val="bg1"/>
                </a:solidFill>
              </a:rPr>
              <a:t>	</a:t>
            </a:r>
            <a:r>
              <a:rPr lang="en-US" sz="2800" b="1" dirty="0" err="1">
                <a:solidFill>
                  <a:schemeClr val="bg1"/>
                </a:solidFill>
              </a:rPr>
              <a:t>Hingga</a:t>
            </a:r>
            <a:r>
              <a:rPr lang="en-US" sz="2800" b="1" dirty="0">
                <a:solidFill>
                  <a:schemeClr val="bg1"/>
                </a:solidFill>
              </a:rPr>
              <a:t> </a:t>
            </a:r>
            <a:r>
              <a:rPr lang="en-US" sz="2800" b="1" dirty="0" err="1">
                <a:solidFill>
                  <a:schemeClr val="bg1"/>
                </a:solidFill>
              </a:rPr>
              <a:t>anak</a:t>
            </a:r>
            <a:r>
              <a:rPr lang="en-US" sz="2800" b="1" dirty="0">
                <a:solidFill>
                  <a:schemeClr val="bg1"/>
                </a:solidFill>
              </a:rPr>
              <a:t> </a:t>
            </a:r>
            <a:r>
              <a:rPr lang="en-US" sz="2800" b="1" dirty="0" err="1">
                <a:solidFill>
                  <a:schemeClr val="bg1"/>
                </a:solidFill>
              </a:rPr>
              <a:t>memiliki</a:t>
            </a:r>
            <a:r>
              <a:rPr lang="en-US" sz="2800" b="1" dirty="0">
                <a:solidFill>
                  <a:schemeClr val="bg1"/>
                </a:solidFill>
              </a:rPr>
              <a:t> </a:t>
            </a:r>
            <a:r>
              <a:rPr lang="en-US" sz="2800" b="1" i="1" dirty="0" err="1">
                <a:solidFill>
                  <a:schemeClr val="bg1"/>
                </a:solidFill>
              </a:rPr>
              <a:t>kepekaan</a:t>
            </a:r>
            <a:r>
              <a:rPr lang="en-US" sz="2800" b="1" dirty="0">
                <a:solidFill>
                  <a:schemeClr val="bg1"/>
                </a:solidFill>
              </a:rPr>
              <a:t> (</a:t>
            </a:r>
            <a:r>
              <a:rPr lang="en-US" sz="2800" b="1" dirty="0" err="1">
                <a:solidFill>
                  <a:schemeClr val="bg1"/>
                </a:solidFill>
              </a:rPr>
              <a:t>etika</a:t>
            </a:r>
            <a:r>
              <a:rPr lang="en-US" sz="2800" b="1" dirty="0">
                <a:solidFill>
                  <a:schemeClr val="bg1"/>
                </a:solidFill>
              </a:rPr>
              <a:t>)</a:t>
            </a:r>
            <a:br>
              <a:rPr lang="en-US" sz="2800" b="1" dirty="0">
                <a:solidFill>
                  <a:schemeClr val="bg1"/>
                </a:solidFill>
              </a:rPr>
            </a:br>
            <a:r>
              <a:rPr lang="en-US" sz="2800" b="1" dirty="0" err="1">
                <a:solidFill>
                  <a:schemeClr val="bg1"/>
                </a:solidFill>
              </a:rPr>
              <a:t>misalnya</a:t>
            </a:r>
            <a:r>
              <a:rPr lang="en-US" sz="2800" b="1" dirty="0">
                <a:solidFill>
                  <a:schemeClr val="bg1"/>
                </a:solidFill>
              </a:rPr>
              <a:t> </a:t>
            </a:r>
            <a:r>
              <a:rPr lang="en-US" sz="2800" b="1" dirty="0" err="1">
                <a:solidFill>
                  <a:schemeClr val="bg1"/>
                </a:solidFill>
              </a:rPr>
              <a:t>cara</a:t>
            </a:r>
            <a:r>
              <a:rPr lang="en-US" sz="2800" b="1" dirty="0">
                <a:solidFill>
                  <a:schemeClr val="bg1"/>
                </a:solidFill>
              </a:rPr>
              <a:t> </a:t>
            </a:r>
            <a:r>
              <a:rPr lang="en-US" sz="2800" b="1" dirty="0" err="1">
                <a:solidFill>
                  <a:schemeClr val="bg1"/>
                </a:solidFill>
              </a:rPr>
              <a:t>minta</a:t>
            </a:r>
            <a:r>
              <a:rPr lang="en-US" sz="2800" b="1" dirty="0">
                <a:solidFill>
                  <a:schemeClr val="bg1"/>
                </a:solidFill>
              </a:rPr>
              <a:t> </a:t>
            </a:r>
            <a:r>
              <a:rPr lang="en-US" sz="2800" b="1" dirty="0" err="1">
                <a:solidFill>
                  <a:schemeClr val="bg1"/>
                </a:solidFill>
              </a:rPr>
              <a:t>sesuatu</a:t>
            </a:r>
            <a:r>
              <a:rPr lang="en-US" sz="2800" b="1" dirty="0">
                <a:solidFill>
                  <a:schemeClr val="bg1"/>
                </a:solidFill>
              </a:rPr>
              <a:t>, “</a:t>
            </a:r>
            <a:r>
              <a:rPr lang="en-US" sz="2800" b="1" dirty="0" err="1">
                <a:solidFill>
                  <a:schemeClr val="bg1"/>
                </a:solidFill>
              </a:rPr>
              <a:t>selalu</a:t>
            </a:r>
            <a:r>
              <a:rPr lang="en-US" sz="2800" b="1" dirty="0">
                <a:solidFill>
                  <a:schemeClr val="bg1"/>
                </a:solidFill>
              </a:rPr>
              <a:t> </a:t>
            </a:r>
            <a:r>
              <a:rPr lang="en-US" sz="2800" b="1" dirty="0" err="1">
                <a:solidFill>
                  <a:schemeClr val="bg1"/>
                </a:solidFill>
              </a:rPr>
              <a:t>dengan</a:t>
            </a:r>
            <a:r>
              <a:rPr lang="en-US" sz="2800" b="1" dirty="0">
                <a:solidFill>
                  <a:schemeClr val="bg1"/>
                </a:solidFill>
              </a:rPr>
              <a:t> </a:t>
            </a:r>
            <a:r>
              <a:rPr lang="en-US" sz="2800" b="1" dirty="0" err="1">
                <a:solidFill>
                  <a:schemeClr val="bg1"/>
                </a:solidFill>
              </a:rPr>
              <a:t>mengatakan</a:t>
            </a:r>
            <a:r>
              <a:rPr lang="en-US" sz="2800" b="1" dirty="0">
                <a:solidFill>
                  <a:schemeClr val="bg1"/>
                </a:solidFill>
              </a:rPr>
              <a:t> </a:t>
            </a:r>
            <a:r>
              <a:rPr lang="en-US" sz="2800" b="1" dirty="0" err="1">
                <a:solidFill>
                  <a:schemeClr val="bg1"/>
                </a:solidFill>
              </a:rPr>
              <a:t>minta</a:t>
            </a:r>
            <a:r>
              <a:rPr lang="en-US" sz="2800" b="1" dirty="0">
                <a:solidFill>
                  <a:schemeClr val="bg1"/>
                </a:solidFill>
              </a:rPr>
              <a:t> </a:t>
            </a:r>
            <a:r>
              <a:rPr lang="en-US" sz="2800" b="1" dirty="0" err="1">
                <a:solidFill>
                  <a:schemeClr val="bg1"/>
                </a:solidFill>
              </a:rPr>
              <a:t>tolong</a:t>
            </a:r>
            <a:r>
              <a:rPr lang="en-US" sz="2800" b="1" dirty="0">
                <a:solidFill>
                  <a:schemeClr val="bg1"/>
                </a:solidFill>
              </a:rPr>
              <a:t>…”</a:t>
            </a:r>
          </a:p>
          <a:p>
            <a:pPr algn="ctr">
              <a:buFontTx/>
              <a:buNone/>
            </a:pPr>
            <a:r>
              <a:rPr lang="en-US" sz="2800" b="1" dirty="0">
                <a:solidFill>
                  <a:schemeClr val="bg1"/>
                </a:solidFill>
              </a:rPr>
              <a:t>	</a:t>
            </a:r>
            <a:r>
              <a:rPr lang="en-US" sz="2800" b="1" dirty="0" err="1">
                <a:solidFill>
                  <a:schemeClr val="bg1"/>
                </a:solidFill>
              </a:rPr>
              <a:t>Membuang</a:t>
            </a:r>
            <a:r>
              <a:rPr lang="en-US" sz="2800" b="1" dirty="0">
                <a:solidFill>
                  <a:schemeClr val="bg1"/>
                </a:solidFill>
              </a:rPr>
              <a:t> </a:t>
            </a:r>
            <a:r>
              <a:rPr lang="en-US" sz="2800" b="1" dirty="0" err="1">
                <a:solidFill>
                  <a:schemeClr val="bg1"/>
                </a:solidFill>
              </a:rPr>
              <a:t>sampah</a:t>
            </a:r>
            <a:r>
              <a:rPr lang="en-US" sz="2800" b="1" dirty="0">
                <a:solidFill>
                  <a:schemeClr val="bg1"/>
                </a:solidFill>
              </a:rPr>
              <a:t>, </a:t>
            </a:r>
            <a:r>
              <a:rPr lang="en-US" sz="2800" b="1" dirty="0" err="1">
                <a:solidFill>
                  <a:schemeClr val="bg1"/>
                </a:solidFill>
              </a:rPr>
              <a:t>selalu</a:t>
            </a:r>
            <a:r>
              <a:rPr lang="en-US" sz="2800" b="1" dirty="0">
                <a:solidFill>
                  <a:schemeClr val="bg1"/>
                </a:solidFill>
              </a:rPr>
              <a:t> </a:t>
            </a:r>
            <a:r>
              <a:rPr lang="en-US" sz="2800" b="1" dirty="0" err="1">
                <a:solidFill>
                  <a:schemeClr val="bg1"/>
                </a:solidFill>
              </a:rPr>
              <a:t>pada</a:t>
            </a:r>
            <a:r>
              <a:rPr lang="en-US" sz="2800" b="1" dirty="0">
                <a:solidFill>
                  <a:schemeClr val="bg1"/>
                </a:solidFill>
              </a:rPr>
              <a:t> </a:t>
            </a:r>
            <a:br>
              <a:rPr lang="en-US" sz="2800" b="1" dirty="0">
                <a:solidFill>
                  <a:schemeClr val="bg1"/>
                </a:solidFill>
              </a:rPr>
            </a:br>
            <a:r>
              <a:rPr lang="en-US" sz="2800" b="1" dirty="0" err="1">
                <a:solidFill>
                  <a:schemeClr val="bg1"/>
                </a:solidFill>
              </a:rPr>
              <a:t>tempat</a:t>
            </a:r>
            <a:r>
              <a:rPr lang="en-US" sz="2800" b="1" dirty="0">
                <a:solidFill>
                  <a:schemeClr val="bg1"/>
                </a:solidFill>
              </a:rPr>
              <a:t> </a:t>
            </a:r>
            <a:r>
              <a:rPr lang="en-US" sz="2800" b="1" dirty="0" err="1">
                <a:solidFill>
                  <a:schemeClr val="bg1"/>
                </a:solidFill>
              </a:rPr>
              <a:t>sampah</a:t>
            </a:r>
            <a:r>
              <a:rPr lang="en-US" sz="2800" b="1" dirty="0">
                <a:solidFill>
                  <a:schemeClr val="bg1"/>
                </a:solidFill>
              </a:rPr>
              <a:t> </a:t>
            </a:r>
            <a:endParaRPr lang="id-ID" sz="2800" b="1" dirty="0">
              <a:solidFill>
                <a:schemeClr val="bg1"/>
              </a:solidFill>
            </a:endParaRPr>
          </a:p>
        </p:txBody>
      </p:sp>
      <p:sp>
        <p:nvSpPr>
          <p:cNvPr id="6" name="Rectangle 5"/>
          <p:cNvSpPr/>
          <p:nvPr/>
        </p:nvSpPr>
        <p:spPr>
          <a:xfrm>
            <a:off x="1275775" y="739914"/>
            <a:ext cx="6572825" cy="707886"/>
          </a:xfrm>
          <a:prstGeom prst="rect">
            <a:avLst/>
          </a:prstGeom>
          <a:noFill/>
        </p:spPr>
        <p:txBody>
          <a:bodyPr wrap="none">
            <a:spAutoFit/>
          </a:bodyPr>
          <a:lstStyle/>
          <a:p>
            <a:pPr algn="ctr" eaLnBrk="1" hangingPunct="1">
              <a:defRPr/>
            </a:pPr>
            <a:r>
              <a:rPr lang="en-US"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Arial" charset="0"/>
              </a:rPr>
              <a:t>ETIKA DAN BUDIPEKERTI</a:t>
            </a:r>
          </a:p>
        </p:txBody>
      </p:sp>
    </p:spTree>
  </p:cSld>
  <p:clrMapOvr>
    <a:masterClrMapping/>
  </p:clrMapOvr>
  <p:transition spd="med">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28800"/>
            <a:ext cx="9144000" cy="2971800"/>
          </a:xfrm>
          <a:prstGeom prst="rect">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eaLnBrk="1" hangingPunct="1">
              <a:defRPr/>
            </a:pPr>
            <a:endParaRPr lang="id-ID" sz="180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Rectangle 2"/>
          <p:cNvSpPr/>
          <p:nvPr/>
        </p:nvSpPr>
        <p:spPr>
          <a:xfrm>
            <a:off x="762000" y="2438400"/>
            <a:ext cx="7640040" cy="1446550"/>
          </a:xfrm>
          <a:prstGeom prst="rect">
            <a:avLst/>
          </a:prstGeom>
          <a:noFill/>
        </p:spPr>
        <p:txBody>
          <a:bodyPr wrap="none">
            <a:spAutoFit/>
          </a:bodyPr>
          <a:lstStyle/>
          <a:p>
            <a:pPr algn="ctr" eaLnBrk="1" hangingPunct="1">
              <a:defRPr/>
            </a:pPr>
            <a:r>
              <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KEPRIBADIAN DICIPTAKAN,</a:t>
            </a:r>
          </a:p>
          <a:p>
            <a:pPr algn="ctr" eaLnBrk="1" hangingPunct="1">
              <a:defRPr/>
            </a:pPr>
            <a:r>
              <a:rPr lang="en-US" sz="4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charset="0"/>
              </a:rPr>
              <a:t>BUKAN DILAHIRKAN</a:t>
            </a:r>
          </a:p>
        </p:txBody>
      </p:sp>
      <p:pic>
        <p:nvPicPr>
          <p:cNvPr id="248836" name="Picture 3" descr="C:\Program Files\Apli\ApliLabel\Clipart\Nature\Gardening\g0178375.WMF"/>
          <p:cNvPicPr>
            <a:picLocks noChangeAspect="1" noChangeArrowheads="1"/>
          </p:cNvPicPr>
          <p:nvPr/>
        </p:nvPicPr>
        <p:blipFill>
          <a:blip r:embed="rId2"/>
          <a:srcRect/>
          <a:stretch>
            <a:fillRect/>
          </a:stretch>
        </p:blipFill>
        <p:spPr bwMode="auto">
          <a:xfrm>
            <a:off x="3505200" y="522288"/>
            <a:ext cx="1638300" cy="1763712"/>
          </a:xfrm>
          <a:prstGeom prst="rect">
            <a:avLst/>
          </a:prstGeom>
          <a:noFill/>
          <a:ln w="9525">
            <a:noFill/>
            <a:miter lim="800000"/>
            <a:headEnd/>
            <a:tailEnd/>
          </a:ln>
        </p:spPr>
      </p:pic>
    </p:spTree>
  </p:cSld>
  <p:clrMapOvr>
    <a:masterClrMapping/>
  </p:clrMapOvr>
  <p:transition spd="med">
    <p:newsflash/>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b="1" dirty="0" smtClean="0"/>
              <a:t>Tabel  3. Distribusi Pengetahuan Responden Tentang Pendidikan Etika </a:t>
            </a:r>
            <a:r>
              <a:rPr lang="en-US" sz="2800" b="1" dirty="0" err="1" smtClean="0"/>
              <a:t>da</a:t>
            </a:r>
            <a:r>
              <a:rPr lang="id-ID" sz="2800" b="1" dirty="0" smtClean="0"/>
              <a:t>lam</a:t>
            </a:r>
            <a:r>
              <a:rPr lang="en-US" sz="2800" b="1" dirty="0" smtClean="0"/>
              <a:t> </a:t>
            </a:r>
            <a:r>
              <a:rPr lang="en-US" sz="2800" b="1" dirty="0" err="1" smtClean="0"/>
              <a:t>membangun</a:t>
            </a:r>
            <a:r>
              <a:rPr lang="en-US" sz="2800" b="1" dirty="0" smtClean="0"/>
              <a:t> </a:t>
            </a:r>
            <a:r>
              <a:rPr lang="id-ID" sz="2800" b="1" dirty="0" err="1" smtClean="0"/>
              <a:t>K</a:t>
            </a:r>
            <a:r>
              <a:rPr lang="en-US" sz="2800" b="1" dirty="0" err="1" smtClean="0"/>
              <a:t>arakter</a:t>
            </a:r>
            <a:r>
              <a:rPr lang="en-US" sz="2800" b="1" dirty="0" smtClean="0"/>
              <a:t> </a:t>
            </a:r>
            <a:r>
              <a:rPr lang="id-ID" sz="2800" b="1" dirty="0" smtClean="0"/>
              <a:t>Bangsa </a:t>
            </a:r>
            <a:r>
              <a:rPr lang="en-US" sz="2800" b="1" dirty="0" smtClean="0"/>
              <a:t>b</a:t>
            </a:r>
            <a:r>
              <a:rPr lang="id-ID" sz="2800" b="1" dirty="0" smtClean="0"/>
              <a:t>erdasarkan PS yang ditempuh</a:t>
            </a:r>
            <a:endParaRPr lang="id-ID" sz="2800" dirty="0"/>
          </a:p>
        </p:txBody>
      </p:sp>
      <p:graphicFrame>
        <p:nvGraphicFramePr>
          <p:cNvPr id="4" name="Content Placeholder 3"/>
          <p:cNvGraphicFramePr>
            <a:graphicFrameLocks noGrp="1"/>
          </p:cNvGraphicFramePr>
          <p:nvPr>
            <p:ph idx="1"/>
          </p:nvPr>
        </p:nvGraphicFramePr>
        <p:xfrm>
          <a:off x="457200" y="1600200"/>
          <a:ext cx="8229600" cy="2026920"/>
        </p:xfrm>
        <a:graphic>
          <a:graphicData uri="http://schemas.openxmlformats.org/drawingml/2006/table">
            <a:tbl>
              <a:tblPr firstRow="1" bandRow="1">
                <a:tableStyleId>{5C22544A-7EE6-4342-B048-85BDC9FD1C3A}</a:tableStyleId>
              </a:tblPr>
              <a:tblGrid>
                <a:gridCol w="4953000"/>
                <a:gridCol w="1600200"/>
                <a:gridCol w="1676400"/>
              </a:tblGrid>
              <a:tr h="370840">
                <a:tc>
                  <a:txBody>
                    <a:bodyPr/>
                    <a:lstStyle/>
                    <a:p>
                      <a:r>
                        <a:rPr lang="id-ID" sz="1800" b="1" kern="1200" dirty="0" smtClean="0">
                          <a:solidFill>
                            <a:schemeClr val="lt1"/>
                          </a:solidFill>
                          <a:latin typeface="+mn-lt"/>
                          <a:ea typeface="+mn-ea"/>
                          <a:cs typeface="+mn-cs"/>
                        </a:rPr>
                        <a:t>Pengetahuan                  </a:t>
                      </a:r>
                    </a:p>
                    <a:p>
                      <a:endParaRPr lang="id-ID" sz="1800" b="1" kern="1200" dirty="0" smtClean="0">
                        <a:solidFill>
                          <a:schemeClr val="lt1"/>
                        </a:solidFill>
                        <a:latin typeface="+mn-lt"/>
                        <a:ea typeface="+mn-ea"/>
                        <a:cs typeface="+mn-cs"/>
                      </a:endParaRPr>
                    </a:p>
                    <a:p>
                      <a:r>
                        <a:rPr lang="id-ID" sz="1800" b="1" kern="1200" dirty="0" smtClean="0">
                          <a:solidFill>
                            <a:schemeClr val="lt1"/>
                          </a:solidFill>
                          <a:latin typeface="+mn-lt"/>
                          <a:ea typeface="+mn-ea"/>
                          <a:cs typeface="+mn-cs"/>
                        </a:rPr>
                        <a:t>Jurusan</a:t>
                      </a:r>
                      <a:endParaRPr lang="id-ID" dirty="0"/>
                    </a:p>
                  </a:txBody>
                  <a:tcPr/>
                </a:tc>
                <a:tc>
                  <a:txBody>
                    <a:bodyPr/>
                    <a:lstStyle/>
                    <a:p>
                      <a:r>
                        <a:rPr lang="id-ID" dirty="0" smtClean="0"/>
                        <a:t>Baik</a:t>
                      </a:r>
                      <a:endParaRPr lang="id-ID" dirty="0"/>
                    </a:p>
                  </a:txBody>
                  <a:tcPr/>
                </a:tc>
                <a:tc>
                  <a:txBody>
                    <a:bodyPr/>
                    <a:lstStyle/>
                    <a:p>
                      <a:r>
                        <a:rPr lang="id-ID" dirty="0" smtClean="0"/>
                        <a:t>cukup</a:t>
                      </a:r>
                      <a:endParaRPr lang="id-ID" dirty="0"/>
                    </a:p>
                  </a:txBody>
                  <a:tcPr/>
                </a:tc>
              </a:tr>
              <a:tr h="370840">
                <a:tc>
                  <a:txBody>
                    <a:bodyPr/>
                    <a:lstStyle/>
                    <a:p>
                      <a:r>
                        <a:rPr lang="id-ID" sz="1800" b="0" kern="1200" dirty="0" smtClean="0">
                          <a:solidFill>
                            <a:schemeClr val="dk1"/>
                          </a:solidFill>
                          <a:latin typeface="+mn-lt"/>
                          <a:ea typeface="+mn-ea"/>
                          <a:cs typeface="+mn-cs"/>
                        </a:rPr>
                        <a:t>MIPA (matematika dan Biologi)</a:t>
                      </a:r>
                      <a:endParaRPr lang="id-ID" sz="1800" b="1" kern="1200" dirty="0">
                        <a:solidFill>
                          <a:schemeClr val="dk1"/>
                        </a:solidFill>
                        <a:latin typeface="+mn-lt"/>
                        <a:ea typeface="+mn-ea"/>
                        <a:cs typeface="+mn-cs"/>
                      </a:endParaRPr>
                    </a:p>
                  </a:txBody>
                  <a:tcPr/>
                </a:tc>
                <a:tc>
                  <a:txBody>
                    <a:bodyPr/>
                    <a:lstStyle/>
                    <a:p>
                      <a:r>
                        <a:rPr lang="id-ID" dirty="0" smtClean="0"/>
                        <a:t>36</a:t>
                      </a:r>
                      <a:endParaRPr lang="id-ID" dirty="0"/>
                    </a:p>
                  </a:txBody>
                  <a:tcPr/>
                </a:tc>
                <a:tc>
                  <a:txBody>
                    <a:bodyPr/>
                    <a:lstStyle/>
                    <a:p>
                      <a:r>
                        <a:rPr lang="id-ID" dirty="0" smtClean="0"/>
                        <a:t>96</a:t>
                      </a:r>
                      <a:endParaRPr lang="id-ID" dirty="0"/>
                    </a:p>
                  </a:txBody>
                  <a:tcPr/>
                </a:tc>
              </a:tr>
              <a:tr h="370840">
                <a:tc>
                  <a:txBody>
                    <a:bodyPr/>
                    <a:lstStyle/>
                    <a:p>
                      <a:r>
                        <a:rPr lang="id-ID" sz="1800" kern="1200" dirty="0" smtClean="0">
                          <a:solidFill>
                            <a:schemeClr val="dk1"/>
                          </a:solidFill>
                          <a:latin typeface="+mn-lt"/>
                          <a:ea typeface="+mn-ea"/>
                          <a:cs typeface="+mn-cs"/>
                        </a:rPr>
                        <a:t>Bahasa-IPS (bhs Ind, Bhs Ing dan CH)</a:t>
                      </a:r>
                      <a:endParaRPr lang="id-ID" dirty="0"/>
                    </a:p>
                  </a:txBody>
                  <a:tcPr/>
                </a:tc>
                <a:tc>
                  <a:txBody>
                    <a:bodyPr/>
                    <a:lstStyle/>
                    <a:p>
                      <a:r>
                        <a:rPr lang="id-ID" dirty="0" smtClean="0"/>
                        <a:t>48</a:t>
                      </a:r>
                      <a:endParaRPr lang="id-ID" dirty="0"/>
                    </a:p>
                  </a:txBody>
                  <a:tcPr/>
                </a:tc>
                <a:tc>
                  <a:txBody>
                    <a:bodyPr/>
                    <a:lstStyle/>
                    <a:p>
                      <a:r>
                        <a:rPr lang="id-ID" dirty="0" smtClean="0"/>
                        <a:t>126</a:t>
                      </a:r>
                      <a:endParaRPr lang="id-ID" dirty="0"/>
                    </a:p>
                  </a:txBody>
                  <a:tcPr/>
                </a:tc>
              </a:tr>
              <a:tr h="370840">
                <a:tc>
                  <a:txBody>
                    <a:bodyPr/>
                    <a:lstStyle/>
                    <a:p>
                      <a:r>
                        <a:rPr lang="id-ID" sz="1800" kern="1200" dirty="0" smtClean="0">
                          <a:solidFill>
                            <a:schemeClr val="dk1"/>
                          </a:solidFill>
                          <a:latin typeface="+mn-lt"/>
                          <a:ea typeface="+mn-ea"/>
                          <a:cs typeface="+mn-cs"/>
                        </a:rPr>
                        <a:t>X</a:t>
                      </a:r>
                      <a:r>
                        <a:rPr lang="id-ID" sz="1800" kern="1200" baseline="30000" dirty="0" smtClean="0">
                          <a:solidFill>
                            <a:schemeClr val="dk1"/>
                          </a:solidFill>
                          <a:latin typeface="+mn-lt"/>
                          <a:ea typeface="+mn-ea"/>
                          <a:cs typeface="+mn-cs"/>
                        </a:rPr>
                        <a:t>2</a:t>
                      </a:r>
                      <a:r>
                        <a:rPr lang="id-ID" sz="1800" kern="1200" dirty="0" smtClean="0">
                          <a:solidFill>
                            <a:schemeClr val="dk1"/>
                          </a:solidFill>
                          <a:latin typeface="+mn-lt"/>
                          <a:ea typeface="+mn-ea"/>
                          <a:cs typeface="+mn-cs"/>
                        </a:rPr>
                        <a:t> </a:t>
                      </a:r>
                      <a:r>
                        <a:rPr lang="id-ID" sz="1800" kern="1200" baseline="-25000" dirty="0" smtClean="0">
                          <a:solidFill>
                            <a:schemeClr val="dk1"/>
                          </a:solidFill>
                          <a:latin typeface="+mn-lt"/>
                          <a:ea typeface="+mn-ea"/>
                          <a:cs typeface="+mn-cs"/>
                        </a:rPr>
                        <a:t>hitung </a:t>
                      </a:r>
                      <a:r>
                        <a:rPr lang="id-ID" sz="1800" kern="1200" dirty="0" smtClean="0">
                          <a:solidFill>
                            <a:schemeClr val="dk1"/>
                          </a:solidFill>
                          <a:latin typeface="+mn-lt"/>
                          <a:ea typeface="+mn-ea"/>
                          <a:cs typeface="+mn-cs"/>
                        </a:rPr>
                        <a:t>= 4,8 &gt; X</a:t>
                      </a:r>
                      <a:r>
                        <a:rPr lang="id-ID" sz="1800" kern="1200" baseline="30000" dirty="0" smtClean="0">
                          <a:solidFill>
                            <a:schemeClr val="dk1"/>
                          </a:solidFill>
                          <a:latin typeface="+mn-lt"/>
                          <a:ea typeface="+mn-ea"/>
                          <a:cs typeface="+mn-cs"/>
                        </a:rPr>
                        <a:t>2</a:t>
                      </a:r>
                      <a:r>
                        <a:rPr lang="id-ID" sz="1800" kern="1200" dirty="0" smtClean="0">
                          <a:solidFill>
                            <a:schemeClr val="dk1"/>
                          </a:solidFill>
                          <a:latin typeface="+mn-lt"/>
                          <a:ea typeface="+mn-ea"/>
                          <a:cs typeface="+mn-cs"/>
                        </a:rPr>
                        <a:t> </a:t>
                      </a:r>
                      <a:r>
                        <a:rPr lang="id-ID" sz="1800" kern="1200" baseline="-25000" dirty="0" smtClean="0">
                          <a:solidFill>
                            <a:schemeClr val="dk1"/>
                          </a:solidFill>
                          <a:latin typeface="+mn-lt"/>
                          <a:ea typeface="+mn-ea"/>
                          <a:cs typeface="+mn-cs"/>
                        </a:rPr>
                        <a:t>(1;0,95)</a:t>
                      </a:r>
                      <a:r>
                        <a:rPr lang="id-ID" sz="1800" kern="1200" dirty="0" smtClean="0">
                          <a:solidFill>
                            <a:schemeClr val="dk1"/>
                          </a:solidFill>
                          <a:latin typeface="+mn-lt"/>
                          <a:ea typeface="+mn-ea"/>
                          <a:cs typeface="+mn-cs"/>
                        </a:rPr>
                        <a:t> = 3,84</a:t>
                      </a:r>
                      <a:endParaRPr lang="id-ID" dirty="0"/>
                    </a:p>
                  </a:txBody>
                  <a:tcPr/>
                </a:tc>
                <a:tc>
                  <a:txBody>
                    <a:bodyPr/>
                    <a:lstStyle/>
                    <a:p>
                      <a:endParaRPr lang="id-ID"/>
                    </a:p>
                  </a:txBody>
                  <a:tcPr/>
                </a:tc>
                <a:tc>
                  <a:txBody>
                    <a:bodyPr/>
                    <a:lstStyle/>
                    <a:p>
                      <a:endParaRPr lang="id-ID" dirty="0"/>
                    </a:p>
                  </a:txBody>
                  <a:tcPr/>
                </a:tc>
              </a:tr>
            </a:tbl>
          </a:graphicData>
        </a:graphic>
      </p:graphicFrame>
      <p:cxnSp>
        <p:nvCxnSpPr>
          <p:cNvPr id="6" name="Straight Arrow Connector 5"/>
          <p:cNvCxnSpPr/>
          <p:nvPr/>
        </p:nvCxnSpPr>
        <p:spPr>
          <a:xfrm>
            <a:off x="2286000" y="1752600"/>
            <a:ext cx="1981200" cy="1588"/>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6200000" flipH="1">
            <a:off x="1676400" y="2133600"/>
            <a:ext cx="381000" cy="76200"/>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E:\!!201101511.kolokium poncojari\20110518.etika\images.nakal sma3.jpg"/>
          <p:cNvPicPr>
            <a:picLocks noGrp="1" noChangeAspect="1" noChangeArrowheads="1"/>
          </p:cNvPicPr>
          <p:nvPr>
            <p:ph idx="1"/>
          </p:nvPr>
        </p:nvPicPr>
        <p:blipFill>
          <a:blip r:embed="rId2"/>
          <a:srcRect/>
          <a:stretch>
            <a:fillRect/>
          </a:stretch>
        </p:blipFill>
        <p:spPr bwMode="auto">
          <a:xfrm>
            <a:off x="381000" y="990600"/>
            <a:ext cx="8382000" cy="54102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20000"/>
          </a:bodyPr>
          <a:lstStyle/>
          <a:p>
            <a:r>
              <a:rPr lang="id-ID" dirty="0" smtClean="0"/>
              <a:t>Dari hasil penelitian didapat bahwa pengetahuan responden tentang pendidikan etika sudah baik. Jenis Jurusan yang ditempuh  ternyata  membedakan pengetahuan responden tentang pendidikan etika. Responden dari jurusan Bahasa dan Sosial mempunyai pengetahuan yang agak lebih tinggi dibandingkan responden jurusan MIPA , kondisi ini dimungkinkan karena di jurusan Bahasa dan IPS ada mata kuliah-mata kuliah yang terkait dengan pendidikan etika, sehingga sangat wajar kalau pengetahuan tentang etika mereka agak lebih tinggi.</a:t>
            </a:r>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685800" y="188913"/>
            <a:ext cx="7772400" cy="914400"/>
          </a:xfrm>
        </p:spPr>
        <p:txBody>
          <a:bodyPr/>
          <a:lstStyle/>
          <a:p>
            <a:r>
              <a:rPr lang="en-US" altLang="ja-JP" sz="2400" dirty="0" smtClean="0">
                <a:solidFill>
                  <a:srgbClr val="FF6600"/>
                </a:solidFill>
                <a:latin typeface="Arial Black" pitchFamily="34" charset="0"/>
                <a:ea typeface="MS PGothic" pitchFamily="34" charset="-128"/>
              </a:rPr>
              <a:t>PENGERTIAN</a:t>
            </a:r>
          </a:p>
        </p:txBody>
      </p:sp>
      <p:sp>
        <p:nvSpPr>
          <p:cNvPr id="5" name="Text Box 3"/>
          <p:cNvSpPr txBox="1">
            <a:spLocks noChangeArrowheads="1"/>
          </p:cNvSpPr>
          <p:nvPr/>
        </p:nvSpPr>
        <p:spPr bwMode="auto">
          <a:xfrm>
            <a:off x="381000" y="1196975"/>
            <a:ext cx="8458200" cy="4339650"/>
          </a:xfrm>
          <a:prstGeom prst="rect">
            <a:avLst/>
          </a:prstGeom>
          <a:solidFill>
            <a:schemeClr val="bg1"/>
          </a:solidFill>
          <a:ln w="9525">
            <a:noFill/>
            <a:miter lim="800000"/>
            <a:headEnd/>
            <a:tailEnd/>
          </a:ln>
          <a:effectLst/>
        </p:spPr>
        <p:txBody>
          <a:bodyPr>
            <a:spAutoFit/>
          </a:bodyPr>
          <a:lstStyle/>
          <a:p>
            <a:pPr algn="just" eaLnBrk="1" hangingPunct="1">
              <a:spcBef>
                <a:spcPct val="50000"/>
              </a:spcBef>
            </a:pPr>
            <a:r>
              <a:rPr lang="en-US" altLang="ja-JP" sz="2400" dirty="0" err="1">
                <a:solidFill>
                  <a:srgbClr val="000066"/>
                </a:solidFill>
                <a:latin typeface="Times New Roman" pitchFamily="18" charset="0"/>
                <a:ea typeface="MS PGothic" pitchFamily="34" charset="-128"/>
              </a:rPr>
              <a:t>Etika</a:t>
            </a:r>
            <a:r>
              <a:rPr lang="en-US" altLang="ja-JP" sz="2400" dirty="0">
                <a:solidFill>
                  <a:srgbClr val="000066"/>
                </a:solidFill>
                <a:latin typeface="Times New Roman" pitchFamily="18" charset="0"/>
                <a:ea typeface="MS PGothic" pitchFamily="34" charset="-128"/>
              </a:rPr>
              <a:t> -- </a:t>
            </a:r>
            <a:r>
              <a:rPr lang="en-US" altLang="ja-JP" sz="2400" dirty="0" err="1">
                <a:solidFill>
                  <a:srgbClr val="000066"/>
                </a:solidFill>
                <a:latin typeface="Times New Roman" pitchFamily="18" charset="0"/>
                <a:ea typeface="MS PGothic" pitchFamily="34" charset="-128"/>
              </a:rPr>
              <a:t>bahasa</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Yunani</a:t>
            </a:r>
            <a:r>
              <a:rPr lang="en-US" altLang="ja-JP" sz="2400" dirty="0">
                <a:solidFill>
                  <a:srgbClr val="000066"/>
                </a:solidFill>
                <a:latin typeface="Times New Roman" pitchFamily="18" charset="0"/>
                <a:ea typeface="MS PGothic" pitchFamily="34" charset="-128"/>
              </a:rPr>
              <a:t>:  Ethos =  </a:t>
            </a:r>
            <a:r>
              <a:rPr lang="en-US" altLang="ja-JP" sz="2400" dirty="0" err="1">
                <a:solidFill>
                  <a:srgbClr val="000066"/>
                </a:solidFill>
                <a:latin typeface="Times New Roman" pitchFamily="18" charset="0"/>
                <a:ea typeface="MS PGothic" pitchFamily="34" charset="-128"/>
              </a:rPr>
              <a:t>kebiasaan</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atau</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watak</a:t>
            </a:r>
            <a:r>
              <a:rPr lang="en-US" altLang="ja-JP" sz="2400" dirty="0">
                <a:solidFill>
                  <a:srgbClr val="000066"/>
                </a:solidFill>
                <a:latin typeface="Times New Roman" pitchFamily="18" charset="0"/>
                <a:ea typeface="MS PGothic" pitchFamily="34" charset="-128"/>
              </a:rPr>
              <a:t>. </a:t>
            </a:r>
          </a:p>
          <a:p>
            <a:pPr algn="just" eaLnBrk="1" hangingPunct="1">
              <a:spcBef>
                <a:spcPct val="50000"/>
              </a:spcBef>
            </a:pP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bahasa</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Perancis</a:t>
            </a:r>
            <a:r>
              <a:rPr lang="en-US" altLang="ja-JP" sz="2400" dirty="0">
                <a:solidFill>
                  <a:srgbClr val="000066"/>
                </a:solidFill>
                <a:latin typeface="Times New Roman" pitchFamily="18" charset="0"/>
                <a:ea typeface="MS PGothic" pitchFamily="34" charset="-128"/>
              </a:rPr>
              <a:t>: etiquette = </a:t>
            </a:r>
            <a:r>
              <a:rPr lang="en-US" altLang="ja-JP" sz="2400" dirty="0" err="1">
                <a:solidFill>
                  <a:srgbClr val="000066"/>
                </a:solidFill>
                <a:latin typeface="Times New Roman" pitchFamily="18" charset="0"/>
                <a:ea typeface="MS PGothic" pitchFamily="34" charset="-128"/>
              </a:rPr>
              <a:t>etiket</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berarti</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kebiasaan</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atau</a:t>
            </a:r>
            <a:r>
              <a:rPr lang="en-US" altLang="ja-JP" sz="2400" dirty="0">
                <a:solidFill>
                  <a:srgbClr val="000066"/>
                </a:solidFill>
                <a:latin typeface="Times New Roman" pitchFamily="18" charset="0"/>
                <a:ea typeface="MS PGothic" pitchFamily="34" charset="-128"/>
              </a:rPr>
              <a:t> </a:t>
            </a:r>
          </a:p>
          <a:p>
            <a:pPr algn="just" eaLnBrk="1" hangingPunct="1">
              <a:spcBef>
                <a:spcPct val="50000"/>
              </a:spcBef>
            </a:pP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cara</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bergaul</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berprilaku</a:t>
            </a:r>
            <a:r>
              <a:rPr lang="en-US" altLang="ja-JP" sz="2400" dirty="0">
                <a:solidFill>
                  <a:srgbClr val="000066"/>
                </a:solidFill>
                <a:latin typeface="Times New Roman" pitchFamily="18" charset="0"/>
                <a:ea typeface="MS PGothic" pitchFamily="34" charset="-128"/>
              </a:rPr>
              <a:t> yang </a:t>
            </a:r>
            <a:r>
              <a:rPr lang="en-US" altLang="ja-JP" sz="2400" dirty="0" err="1">
                <a:solidFill>
                  <a:srgbClr val="000066"/>
                </a:solidFill>
                <a:latin typeface="Times New Roman" pitchFamily="18" charset="0"/>
                <a:ea typeface="MS PGothic" pitchFamily="34" charset="-128"/>
              </a:rPr>
              <a:t>baik</a:t>
            </a:r>
            <a:r>
              <a:rPr lang="en-US" altLang="ja-JP" sz="2400" dirty="0">
                <a:solidFill>
                  <a:srgbClr val="000066"/>
                </a:solidFill>
                <a:latin typeface="Times New Roman" pitchFamily="18" charset="0"/>
                <a:ea typeface="MS PGothic" pitchFamily="34" charset="-128"/>
              </a:rPr>
              <a:t>. </a:t>
            </a:r>
          </a:p>
          <a:p>
            <a:pPr algn="just" eaLnBrk="1" hangingPunct="1">
              <a:spcBef>
                <a:spcPct val="50000"/>
              </a:spcBef>
            </a:pPr>
            <a:r>
              <a:rPr lang="en-US" altLang="ja-JP" sz="2400" dirty="0" err="1">
                <a:solidFill>
                  <a:srgbClr val="000066"/>
                </a:solidFill>
                <a:latin typeface="Times New Roman" pitchFamily="18" charset="0"/>
                <a:ea typeface="MS PGothic" pitchFamily="34" charset="-128"/>
              </a:rPr>
              <a:t>Etika</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lebih</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merupakan</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pola</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perilaku</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atau</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kebiasaan</a:t>
            </a:r>
            <a:r>
              <a:rPr lang="en-US" altLang="ja-JP" sz="2400" dirty="0">
                <a:solidFill>
                  <a:srgbClr val="000066"/>
                </a:solidFill>
                <a:latin typeface="Times New Roman" pitchFamily="18" charset="0"/>
                <a:ea typeface="MS PGothic" pitchFamily="34" charset="-128"/>
              </a:rPr>
              <a:t> yang </a:t>
            </a:r>
            <a:r>
              <a:rPr lang="en-US" altLang="ja-JP" sz="2400" dirty="0" err="1">
                <a:solidFill>
                  <a:srgbClr val="000066"/>
                </a:solidFill>
                <a:latin typeface="Times New Roman" pitchFamily="18" charset="0"/>
                <a:ea typeface="MS PGothic" pitchFamily="34" charset="-128"/>
              </a:rPr>
              <a:t>baik</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dan</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dapat</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diterima</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oleh</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lingkungan</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pergaulan</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seseorang</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atau</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sesuatu</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organisasi</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tertentu</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pandangannya</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seseorang</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dapat</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menilai</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apakah</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etika</a:t>
            </a:r>
            <a:r>
              <a:rPr lang="en-US" altLang="ja-JP" sz="2400" dirty="0">
                <a:solidFill>
                  <a:srgbClr val="000066"/>
                </a:solidFill>
                <a:latin typeface="Times New Roman" pitchFamily="18" charset="0"/>
                <a:ea typeface="MS PGothic" pitchFamily="34" charset="-128"/>
              </a:rPr>
              <a:t> yang </a:t>
            </a:r>
            <a:r>
              <a:rPr lang="en-US" altLang="ja-JP" sz="2400" dirty="0" err="1">
                <a:solidFill>
                  <a:srgbClr val="000066"/>
                </a:solidFill>
                <a:latin typeface="Times New Roman" pitchFamily="18" charset="0"/>
                <a:ea typeface="MS PGothic" pitchFamily="34" charset="-128"/>
              </a:rPr>
              <a:t>digunakan</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atau</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diterapkan</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itu</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bersifat</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baik</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atau</a:t>
            </a:r>
            <a:r>
              <a:rPr lang="en-US" altLang="ja-JP" sz="2400" dirty="0">
                <a:solidFill>
                  <a:srgbClr val="000066"/>
                </a:solidFill>
                <a:latin typeface="Times New Roman" pitchFamily="18" charset="0"/>
                <a:ea typeface="MS PGothic" pitchFamily="34" charset="-128"/>
              </a:rPr>
              <a:t> </a:t>
            </a:r>
            <a:r>
              <a:rPr lang="en-US" altLang="ja-JP" sz="2400" dirty="0" err="1">
                <a:solidFill>
                  <a:srgbClr val="000066"/>
                </a:solidFill>
                <a:latin typeface="Times New Roman" pitchFamily="18" charset="0"/>
                <a:ea typeface="MS PGothic" pitchFamily="34" charset="-128"/>
              </a:rPr>
              <a:t>buruk</a:t>
            </a:r>
            <a:r>
              <a:rPr lang="en-US" altLang="ja-JP" sz="2400" dirty="0" smtClean="0">
                <a:solidFill>
                  <a:srgbClr val="000066"/>
                </a:solidFill>
                <a:latin typeface="Times New Roman" pitchFamily="18" charset="0"/>
                <a:ea typeface="MS PGothic" pitchFamily="34" charset="-128"/>
              </a:rPr>
              <a:t>.</a:t>
            </a:r>
            <a:endParaRPr lang="id-ID" altLang="ja-JP" sz="2400" dirty="0" smtClean="0">
              <a:solidFill>
                <a:srgbClr val="000066"/>
              </a:solidFill>
              <a:latin typeface="Times New Roman" pitchFamily="18" charset="0"/>
              <a:ea typeface="MS PGothic" pitchFamily="34" charset="-128"/>
            </a:endParaRPr>
          </a:p>
          <a:p>
            <a:pPr algn="just" eaLnBrk="1" hangingPunct="1">
              <a:spcBef>
                <a:spcPct val="50000"/>
              </a:spcBef>
            </a:pPr>
            <a:endParaRPr lang="id-ID" altLang="ja-JP" sz="2400" dirty="0" smtClean="0">
              <a:solidFill>
                <a:srgbClr val="000066"/>
              </a:solidFill>
              <a:latin typeface="Times New Roman" pitchFamily="18" charset="0"/>
              <a:ea typeface="MS PGothic" pitchFamily="34" charset="-128"/>
            </a:endParaRPr>
          </a:p>
          <a:p>
            <a:pPr algn="just" eaLnBrk="1" hangingPunct="1">
              <a:spcBef>
                <a:spcPct val="50000"/>
              </a:spcBef>
            </a:pPr>
            <a:r>
              <a:rPr lang="id-ID" altLang="ja-JP" sz="2400" dirty="0" smtClean="0">
                <a:solidFill>
                  <a:srgbClr val="000066"/>
                </a:solidFill>
                <a:latin typeface="Times New Roman" pitchFamily="18" charset="0"/>
                <a:ea typeface="MS PGothic" pitchFamily="34" charset="-128"/>
              </a:rPr>
              <a:t>(Sinurat, 2009)</a:t>
            </a:r>
            <a:r>
              <a:rPr lang="en-US" altLang="ja-JP" sz="2400" dirty="0" smtClean="0">
                <a:solidFill>
                  <a:srgbClr val="000066"/>
                </a:solidFill>
                <a:latin typeface="Times New Roman" pitchFamily="18" charset="0"/>
                <a:ea typeface="MS PGothic" pitchFamily="34" charset="-128"/>
              </a:rPr>
              <a:t> </a:t>
            </a:r>
            <a:endParaRPr lang="en-US" altLang="ja-JP" sz="2400" dirty="0">
              <a:solidFill>
                <a:srgbClr val="000066"/>
              </a:solidFill>
              <a:latin typeface="Times New Roman" pitchFamily="18" charset="0"/>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757238" y="642938"/>
            <a:ext cx="8553450" cy="5453062"/>
          </a:xfrm>
        </p:spPr>
        <p:txBody>
          <a:bodyPr/>
          <a:lstStyle/>
          <a:p>
            <a:pPr eaLnBrk="1" hangingPunct="1">
              <a:buFont typeface="Wingdings" pitchFamily="2" charset="2"/>
              <a:buNone/>
            </a:pPr>
            <a:r>
              <a:rPr lang="en-US" dirty="0" err="1" smtClean="0">
                <a:latin typeface="Gill Sans MT" pitchFamily="34" charset="0"/>
              </a:rPr>
              <a:t>Skema</a:t>
            </a:r>
            <a:r>
              <a:rPr lang="en-US" dirty="0" smtClean="0">
                <a:latin typeface="Gill Sans MT" pitchFamily="34" charset="0"/>
              </a:rPr>
              <a:t> </a:t>
            </a:r>
            <a:r>
              <a:rPr lang="en-US" dirty="0" err="1" smtClean="0">
                <a:latin typeface="Gill Sans MT" pitchFamily="34" charset="0"/>
              </a:rPr>
              <a:t>Etika</a:t>
            </a:r>
            <a:r>
              <a:rPr lang="en-US" dirty="0" smtClean="0">
                <a:latin typeface="Gill Sans MT" pitchFamily="34" charset="0"/>
              </a:rPr>
              <a:t> :</a:t>
            </a:r>
          </a:p>
          <a:p>
            <a:pPr eaLnBrk="1" hangingPunct="1">
              <a:buFont typeface="Wingdings" pitchFamily="2" charset="2"/>
              <a:buNone/>
            </a:pPr>
            <a:r>
              <a:rPr lang="en-US" dirty="0" smtClean="0">
                <a:cs typeface="Times New Roman" pitchFamily="18" charset="0"/>
              </a:rPr>
              <a:t>           </a:t>
            </a:r>
            <a:endParaRPr lang="en-US" sz="1400" dirty="0" smtClean="0">
              <a:latin typeface="Arial" pitchFamily="34" charset="0"/>
              <a:cs typeface="Times New Roman" pitchFamily="18" charset="0"/>
            </a:endParaRPr>
          </a:p>
          <a:p>
            <a:pPr eaLnBrk="1" hangingPunct="1">
              <a:buFont typeface="Wingdings" pitchFamily="2" charset="2"/>
              <a:buNone/>
            </a:pPr>
            <a:r>
              <a:rPr lang="en-US" sz="1400" dirty="0" smtClean="0">
                <a:latin typeface="Arial" pitchFamily="34" charset="0"/>
                <a:cs typeface="Times New Roman" pitchFamily="18" charset="0"/>
              </a:rPr>
              <a:t> </a:t>
            </a:r>
          </a:p>
          <a:p>
            <a:pPr eaLnBrk="1" hangingPunct="1">
              <a:buFont typeface="Wingdings" pitchFamily="2" charset="2"/>
              <a:buNone/>
            </a:pPr>
            <a:r>
              <a:rPr lang="en-US" sz="1400" dirty="0" smtClean="0">
                <a:latin typeface="Arial" pitchFamily="34" charset="0"/>
                <a:cs typeface="Times New Roman" pitchFamily="18" charset="0"/>
              </a:rPr>
              <a:t> </a:t>
            </a:r>
          </a:p>
          <a:p>
            <a:pPr eaLnBrk="1" hangingPunct="1">
              <a:buFont typeface="Wingdings" pitchFamily="2" charset="2"/>
              <a:buNone/>
            </a:pPr>
            <a:r>
              <a:rPr lang="en-US" sz="1400" dirty="0" smtClean="0">
                <a:latin typeface="Arial" pitchFamily="34" charset="0"/>
                <a:cs typeface="Times New Roman" pitchFamily="18" charset="0"/>
              </a:rPr>
              <a:t>                                                  </a:t>
            </a:r>
          </a:p>
          <a:p>
            <a:pPr eaLnBrk="1" hangingPunct="1">
              <a:buFont typeface="Wingdings" pitchFamily="2" charset="2"/>
              <a:buNone/>
            </a:pP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Etika</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Umum</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Etika</a:t>
            </a:r>
            <a:r>
              <a:rPr lang="en-US" sz="1400" dirty="0" smtClean="0">
                <a:latin typeface="Arial" pitchFamily="34" charset="0"/>
                <a:cs typeface="Times New Roman" pitchFamily="18" charset="0"/>
              </a:rPr>
              <a:t> Individual                </a:t>
            </a:r>
            <a:r>
              <a:rPr lang="en-US" sz="1400" dirty="0" err="1" smtClean="0">
                <a:latin typeface="Arial" pitchFamily="34" charset="0"/>
                <a:cs typeface="Times New Roman" pitchFamily="18" charset="0"/>
              </a:rPr>
              <a:t>Sikap</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thd</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sesama</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Biomedis</a:t>
            </a:r>
            <a:endParaRPr lang="en-US" sz="1400" dirty="0" smtClean="0">
              <a:latin typeface="Arial" pitchFamily="34" charset="0"/>
              <a:cs typeface="Times New Roman" pitchFamily="18" charset="0"/>
            </a:endParaRPr>
          </a:p>
          <a:p>
            <a:pPr eaLnBrk="1" hangingPunct="1">
              <a:buFont typeface="Wingdings" pitchFamily="2" charset="2"/>
              <a:buNone/>
            </a:pP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Etika</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Keluarga</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Bisnis</a:t>
            </a:r>
            <a:endParaRPr lang="en-US" sz="1400" dirty="0" smtClean="0">
              <a:latin typeface="Arial" pitchFamily="34" charset="0"/>
              <a:cs typeface="Times New Roman" pitchFamily="18" charset="0"/>
            </a:endParaRPr>
          </a:p>
          <a:p>
            <a:pPr eaLnBrk="1" hangingPunct="1">
              <a:buFont typeface="Wingdings" pitchFamily="2" charset="2"/>
              <a:buNone/>
            </a:pP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Etika</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Sosial</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Etika</a:t>
            </a:r>
            <a:r>
              <a:rPr lang="en-US" sz="1400" dirty="0" smtClean="0">
                <a:latin typeface="Arial" pitchFamily="34" charset="0"/>
                <a:cs typeface="Times New Roman" pitchFamily="18" charset="0"/>
              </a:rPr>
              <a:t> Gender                    </a:t>
            </a:r>
            <a:r>
              <a:rPr lang="en-US" sz="1400" dirty="0" err="1" smtClean="0">
                <a:latin typeface="Arial" pitchFamily="34" charset="0"/>
                <a:cs typeface="Times New Roman" pitchFamily="18" charset="0"/>
              </a:rPr>
              <a:t>Hukum</a:t>
            </a:r>
            <a:r>
              <a:rPr lang="en-US" sz="1400" dirty="0" smtClean="0">
                <a:latin typeface="Arial" pitchFamily="34" charset="0"/>
                <a:cs typeface="Times New Roman" pitchFamily="18" charset="0"/>
              </a:rPr>
              <a:t> </a:t>
            </a:r>
          </a:p>
          <a:p>
            <a:pPr eaLnBrk="1" hangingPunct="1">
              <a:buFont typeface="Wingdings" pitchFamily="2" charset="2"/>
              <a:buNone/>
            </a:pP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Etika</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Etika</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Profesi</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Ilmu</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Pengetahuan</a:t>
            </a:r>
            <a:endParaRPr lang="en-US" sz="1400" dirty="0" smtClean="0">
              <a:latin typeface="Arial" pitchFamily="34" charset="0"/>
              <a:cs typeface="Times New Roman" pitchFamily="18" charset="0"/>
            </a:endParaRPr>
          </a:p>
          <a:p>
            <a:pPr eaLnBrk="1" hangingPunct="1">
              <a:buFont typeface="Wingdings" pitchFamily="2" charset="2"/>
              <a:buNone/>
            </a:pP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Etika</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Politik</a:t>
            </a:r>
            <a:endParaRPr lang="en-US" sz="1400" dirty="0" smtClean="0">
              <a:latin typeface="Arial" pitchFamily="34" charset="0"/>
              <a:cs typeface="Times New Roman" pitchFamily="18" charset="0"/>
            </a:endParaRPr>
          </a:p>
          <a:p>
            <a:pPr eaLnBrk="1" hangingPunct="1">
              <a:buFont typeface="Wingdings" pitchFamily="2" charset="2"/>
              <a:buNone/>
            </a:pP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Etika</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Lingkungan</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Kritik</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Ideologi</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Pendidikan</a:t>
            </a:r>
            <a:endParaRPr lang="en-US" sz="1400" dirty="0" smtClean="0">
              <a:latin typeface="Arial" pitchFamily="34" charset="0"/>
              <a:cs typeface="Times New Roman" pitchFamily="18" charset="0"/>
            </a:endParaRPr>
          </a:p>
          <a:p>
            <a:pPr eaLnBrk="1" hangingPunct="1">
              <a:buFont typeface="Wingdings" pitchFamily="2" charset="2"/>
              <a:buNone/>
            </a:pP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Etika</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Khusus</a:t>
            </a:r>
            <a:r>
              <a:rPr lang="en-US" sz="1400" dirty="0" smtClean="0">
                <a:latin typeface="Arial" pitchFamily="34" charset="0"/>
                <a:cs typeface="Times New Roman" pitchFamily="18" charset="0"/>
              </a:rPr>
              <a:t>                                                                                             </a:t>
            </a:r>
            <a:r>
              <a:rPr lang="en-US" sz="1400" dirty="0" err="1" smtClean="0">
                <a:latin typeface="Arial" pitchFamily="34" charset="0"/>
                <a:cs typeface="Times New Roman" pitchFamily="18" charset="0"/>
              </a:rPr>
              <a:t>Dsb</a:t>
            </a:r>
            <a:endParaRPr lang="en-US" sz="1400" dirty="0" smtClean="0">
              <a:latin typeface="Arial" pitchFamily="34" charset="0"/>
              <a:cs typeface="Times New Roman" pitchFamily="18" charset="0"/>
            </a:endParaRPr>
          </a:p>
          <a:p>
            <a:pPr eaLnBrk="1" hangingPunct="1">
              <a:buFont typeface="Wingdings" pitchFamily="2" charset="2"/>
              <a:buNone/>
            </a:pPr>
            <a:endParaRPr lang="en-US" sz="1400" dirty="0" smtClean="0">
              <a:latin typeface="Arial" pitchFamily="34" charset="0"/>
              <a:cs typeface="Times New Roman" pitchFamily="18" charset="0"/>
            </a:endParaRPr>
          </a:p>
          <a:p>
            <a:pPr eaLnBrk="1" hangingPunct="1">
              <a:buFont typeface="Wingdings" pitchFamily="2" charset="2"/>
              <a:buNone/>
            </a:pPr>
            <a:endParaRPr lang="en-US" sz="1400" dirty="0" smtClean="0">
              <a:latin typeface="Arial" pitchFamily="34" charset="0"/>
              <a:cs typeface="Times New Roman" pitchFamily="18" charset="0"/>
            </a:endParaRPr>
          </a:p>
          <a:p>
            <a:pPr eaLnBrk="1" hangingPunct="1">
              <a:buFont typeface="Wingdings" pitchFamily="2" charset="2"/>
              <a:buNone/>
            </a:pPr>
            <a:endParaRPr lang="en-US" dirty="0" smtClean="0"/>
          </a:p>
        </p:txBody>
      </p:sp>
      <p:cxnSp>
        <p:nvCxnSpPr>
          <p:cNvPr id="6" name="Straight Arrow Connector 5"/>
          <p:cNvCxnSpPr/>
          <p:nvPr/>
        </p:nvCxnSpPr>
        <p:spPr>
          <a:xfrm rot="5400000" flipH="1" flipV="1">
            <a:off x="1257300" y="29337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1257300" y="3543300"/>
            <a:ext cx="609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667000" y="2667000"/>
            <a:ext cx="5334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6200000" flipH="1">
            <a:off x="2667000" y="2667000"/>
            <a:ext cx="609600" cy="609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6200000" flipH="1">
            <a:off x="2362200" y="3048000"/>
            <a:ext cx="1219200" cy="60960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648200" y="2667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648200" y="2667000"/>
            <a:ext cx="609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4648200" y="2667000"/>
            <a:ext cx="6096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4533900" y="27813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6200000" flipH="1">
            <a:off x="4419600" y="2971800"/>
            <a:ext cx="1066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6200000" flipH="1">
            <a:off x="4267200" y="3124200"/>
            <a:ext cx="13716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6134100" y="34671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6934200" y="2667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934200" y="28956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934200" y="3200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6934200" y="34290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6934200" y="3886200"/>
            <a:ext cx="381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934200" y="42672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Pengertian Etika	</a:t>
            </a:r>
            <a:endParaRPr lang="th-TH"/>
          </a:p>
        </p:txBody>
      </p:sp>
      <p:sp>
        <p:nvSpPr>
          <p:cNvPr id="30723" name="Rectangle 3"/>
          <p:cNvSpPr>
            <a:spLocks noGrp="1" noChangeArrowheads="1"/>
          </p:cNvSpPr>
          <p:nvPr>
            <p:ph type="body" idx="1"/>
          </p:nvPr>
        </p:nvSpPr>
        <p:spPr/>
        <p:txBody>
          <a:bodyPr/>
          <a:lstStyle/>
          <a:p>
            <a:pPr>
              <a:lnSpc>
                <a:spcPct val="90000"/>
              </a:lnSpc>
              <a:buFont typeface="Wingdings" pitchFamily="2" charset="2"/>
              <a:buNone/>
            </a:pPr>
            <a:r>
              <a:rPr lang="en-US" sz="2800"/>
              <a:t>	Kamus besar bahasa indonesia terbitan  departemen P&amp;K (1988) merumuskan pengertian etika dalam tiga arti sbb :</a:t>
            </a:r>
          </a:p>
          <a:p>
            <a:pPr>
              <a:lnSpc>
                <a:spcPct val="90000"/>
              </a:lnSpc>
              <a:buFont typeface="Wingdings" pitchFamily="2" charset="2"/>
              <a:buNone/>
            </a:pPr>
            <a:endParaRPr lang="en-US" sz="2800"/>
          </a:p>
          <a:p>
            <a:pPr>
              <a:lnSpc>
                <a:spcPct val="90000"/>
              </a:lnSpc>
            </a:pPr>
            <a:r>
              <a:rPr lang="en-US" sz="2800"/>
              <a:t>Ilmu tentang apa yang baik dan yang buruk, tentang hak dan kewajiban moral</a:t>
            </a:r>
          </a:p>
          <a:p>
            <a:pPr>
              <a:lnSpc>
                <a:spcPct val="90000"/>
              </a:lnSpc>
            </a:pPr>
            <a:r>
              <a:rPr lang="en-US" sz="2800"/>
              <a:t>Kumpulan asas atau nilai yang berkenaan dengan akhlak</a:t>
            </a:r>
          </a:p>
          <a:p>
            <a:pPr>
              <a:lnSpc>
                <a:spcPct val="90000"/>
              </a:lnSpc>
            </a:pPr>
            <a:r>
              <a:rPr lang="en-US" sz="2800"/>
              <a:t>Nilai mengenai benar dan salah yang dianut masyarakat</a:t>
            </a:r>
          </a:p>
          <a:p>
            <a:pPr>
              <a:lnSpc>
                <a:spcPct val="90000"/>
              </a:lnSpc>
            </a:pPr>
            <a:endParaRPr lang="th-TH" sz="28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p:txBody>
          <a:bodyPr/>
          <a:lstStyle/>
          <a:p>
            <a:pPr>
              <a:lnSpc>
                <a:spcPct val="90000"/>
              </a:lnSpc>
              <a:buFont typeface="Wingdings" pitchFamily="2" charset="2"/>
              <a:buNone/>
            </a:pPr>
            <a:r>
              <a:rPr lang="en-US" sz="2800" dirty="0"/>
              <a:t>	</a:t>
            </a:r>
            <a:r>
              <a:rPr lang="en-US" sz="2800" dirty="0" err="1"/>
              <a:t>Menurut</a:t>
            </a:r>
            <a:r>
              <a:rPr lang="en-US" sz="2800" dirty="0"/>
              <a:t> </a:t>
            </a:r>
            <a:r>
              <a:rPr lang="en-US" sz="2800" dirty="0" smtClean="0"/>
              <a:t>Salomon</a:t>
            </a:r>
            <a:r>
              <a:rPr lang="id-ID" sz="2800" dirty="0" smtClean="0"/>
              <a:t> (2001)</a:t>
            </a:r>
            <a:r>
              <a:rPr lang="en-US" sz="2800" dirty="0" smtClean="0"/>
              <a:t>, </a:t>
            </a:r>
            <a:r>
              <a:rPr lang="en-US" sz="2800" dirty="0" err="1"/>
              <a:t>etika</a:t>
            </a:r>
            <a:r>
              <a:rPr lang="en-US" sz="2800" dirty="0"/>
              <a:t> </a:t>
            </a:r>
            <a:r>
              <a:rPr lang="en-US" sz="2800" dirty="0" err="1"/>
              <a:t>dapat</a:t>
            </a:r>
            <a:r>
              <a:rPr lang="en-US" sz="2800" dirty="0"/>
              <a:t> </a:t>
            </a:r>
            <a:r>
              <a:rPr lang="en-US" sz="2800" dirty="0" err="1"/>
              <a:t>dikelompokan</a:t>
            </a:r>
            <a:r>
              <a:rPr lang="en-US" sz="2800" dirty="0"/>
              <a:t> </a:t>
            </a:r>
            <a:r>
              <a:rPr lang="en-US" sz="2800" dirty="0" err="1"/>
              <a:t>menjadi</a:t>
            </a:r>
            <a:r>
              <a:rPr lang="en-US" sz="2800" dirty="0"/>
              <a:t> </a:t>
            </a:r>
            <a:r>
              <a:rPr lang="en-US" sz="2800" dirty="0" err="1"/>
              <a:t>dua</a:t>
            </a:r>
            <a:r>
              <a:rPr lang="en-US" sz="2800" dirty="0"/>
              <a:t> </a:t>
            </a:r>
            <a:r>
              <a:rPr lang="en-US" sz="2800" dirty="0" err="1"/>
              <a:t>definisi</a:t>
            </a:r>
            <a:r>
              <a:rPr lang="en-US" sz="2800" dirty="0"/>
              <a:t> :</a:t>
            </a:r>
          </a:p>
          <a:p>
            <a:pPr>
              <a:lnSpc>
                <a:spcPct val="90000"/>
              </a:lnSpc>
            </a:pPr>
            <a:r>
              <a:rPr lang="en-US" sz="2800" dirty="0" err="1"/>
              <a:t>Etika</a:t>
            </a:r>
            <a:r>
              <a:rPr lang="en-US" sz="2800" dirty="0"/>
              <a:t> </a:t>
            </a:r>
            <a:r>
              <a:rPr lang="en-US" sz="2800" dirty="0" err="1"/>
              <a:t>merupakan</a:t>
            </a:r>
            <a:r>
              <a:rPr lang="en-US" sz="2800" dirty="0"/>
              <a:t> </a:t>
            </a:r>
            <a:r>
              <a:rPr lang="en-US" sz="2800" dirty="0" err="1"/>
              <a:t>karakter</a:t>
            </a:r>
            <a:r>
              <a:rPr lang="en-US" sz="2800" dirty="0"/>
              <a:t> </a:t>
            </a:r>
            <a:r>
              <a:rPr lang="en-US" sz="2800" dirty="0" err="1"/>
              <a:t>individu</a:t>
            </a:r>
            <a:r>
              <a:rPr lang="en-US" sz="2800" dirty="0"/>
              <a:t>, </a:t>
            </a:r>
            <a:r>
              <a:rPr lang="en-US" sz="2800" dirty="0" err="1"/>
              <a:t>dalam</a:t>
            </a:r>
            <a:r>
              <a:rPr lang="en-US" sz="2800" dirty="0"/>
              <a:t> </a:t>
            </a:r>
            <a:r>
              <a:rPr lang="en-US" sz="2800" dirty="0" err="1"/>
              <a:t>hal</a:t>
            </a:r>
            <a:r>
              <a:rPr lang="en-US" sz="2800" dirty="0"/>
              <a:t> </a:t>
            </a:r>
            <a:r>
              <a:rPr lang="en-US" sz="2800" dirty="0" err="1"/>
              <a:t>ini</a:t>
            </a:r>
            <a:r>
              <a:rPr lang="en-US" sz="2800" dirty="0"/>
              <a:t> </a:t>
            </a:r>
            <a:r>
              <a:rPr lang="en-US" sz="2800" dirty="0" err="1"/>
              <a:t>termasuk</a:t>
            </a:r>
            <a:r>
              <a:rPr lang="en-US" sz="2800" dirty="0"/>
              <a:t> </a:t>
            </a:r>
            <a:r>
              <a:rPr lang="en-US" sz="2800" dirty="0" err="1"/>
              <a:t>bahwa</a:t>
            </a:r>
            <a:r>
              <a:rPr lang="en-US" sz="2800" dirty="0"/>
              <a:t> </a:t>
            </a:r>
            <a:r>
              <a:rPr lang="en-US" sz="2800" dirty="0" err="1"/>
              <a:t>orang</a:t>
            </a:r>
            <a:r>
              <a:rPr lang="en-US" sz="2800" dirty="0"/>
              <a:t> yang </a:t>
            </a:r>
            <a:r>
              <a:rPr lang="en-US" sz="2800" dirty="0" err="1"/>
              <a:t>beretika</a:t>
            </a:r>
            <a:r>
              <a:rPr lang="en-US" sz="2800" dirty="0"/>
              <a:t> </a:t>
            </a:r>
            <a:r>
              <a:rPr lang="en-US" sz="2800" dirty="0" err="1"/>
              <a:t>adalah</a:t>
            </a:r>
            <a:r>
              <a:rPr lang="en-US" sz="2800" dirty="0"/>
              <a:t> </a:t>
            </a:r>
            <a:r>
              <a:rPr lang="en-US" sz="2800" dirty="0" err="1"/>
              <a:t>orang</a:t>
            </a:r>
            <a:r>
              <a:rPr lang="en-US" sz="2800" dirty="0"/>
              <a:t> yang </a:t>
            </a:r>
            <a:r>
              <a:rPr lang="en-US" sz="2800" dirty="0" err="1"/>
              <a:t>baik</a:t>
            </a:r>
            <a:r>
              <a:rPr lang="en-US" sz="2800" dirty="0"/>
              <a:t>. </a:t>
            </a:r>
            <a:r>
              <a:rPr lang="en-US" sz="2800" dirty="0" err="1"/>
              <a:t>Pengertian</a:t>
            </a:r>
            <a:r>
              <a:rPr lang="en-US" sz="2800" dirty="0"/>
              <a:t> </a:t>
            </a:r>
            <a:r>
              <a:rPr lang="en-US" sz="2800" dirty="0" err="1"/>
              <a:t>ini</a:t>
            </a:r>
            <a:r>
              <a:rPr lang="en-US" sz="2800" dirty="0"/>
              <a:t> </a:t>
            </a:r>
            <a:r>
              <a:rPr lang="en-US" sz="2800" dirty="0" err="1"/>
              <a:t>disebut</a:t>
            </a:r>
            <a:r>
              <a:rPr lang="en-US" sz="2800" dirty="0"/>
              <a:t> </a:t>
            </a:r>
            <a:r>
              <a:rPr lang="en-US" sz="2800" dirty="0" err="1"/>
              <a:t>pemahaman</a:t>
            </a:r>
            <a:r>
              <a:rPr lang="en-US" sz="2800" dirty="0"/>
              <a:t> </a:t>
            </a:r>
            <a:r>
              <a:rPr lang="en-US" sz="2800" dirty="0" err="1"/>
              <a:t>manusia</a:t>
            </a:r>
            <a:r>
              <a:rPr lang="en-US" sz="2800" dirty="0"/>
              <a:t> </a:t>
            </a:r>
            <a:r>
              <a:rPr lang="en-US" sz="2800" dirty="0" err="1"/>
              <a:t>sebagai</a:t>
            </a:r>
            <a:r>
              <a:rPr lang="en-US" sz="2800" dirty="0"/>
              <a:t> </a:t>
            </a:r>
            <a:r>
              <a:rPr lang="en-US" sz="2800" dirty="0" err="1"/>
              <a:t>individu</a:t>
            </a:r>
            <a:r>
              <a:rPr lang="en-US" sz="2800" dirty="0"/>
              <a:t> yang </a:t>
            </a:r>
            <a:r>
              <a:rPr lang="en-US" sz="2800" dirty="0" err="1"/>
              <a:t>beretika</a:t>
            </a:r>
            <a:endParaRPr lang="en-US" sz="2800" dirty="0"/>
          </a:p>
          <a:p>
            <a:pPr>
              <a:lnSpc>
                <a:spcPct val="90000"/>
              </a:lnSpc>
            </a:pPr>
            <a:r>
              <a:rPr lang="en-US" sz="2800" dirty="0" err="1"/>
              <a:t>Etika</a:t>
            </a:r>
            <a:r>
              <a:rPr lang="en-US" sz="2800" dirty="0"/>
              <a:t> </a:t>
            </a:r>
            <a:r>
              <a:rPr lang="en-US" sz="2800" dirty="0" err="1"/>
              <a:t>merupakan</a:t>
            </a:r>
            <a:r>
              <a:rPr lang="en-US" sz="2800" dirty="0"/>
              <a:t> </a:t>
            </a:r>
            <a:r>
              <a:rPr lang="en-US" sz="2800" dirty="0" err="1"/>
              <a:t>hukum</a:t>
            </a:r>
            <a:r>
              <a:rPr lang="en-US" sz="2800" dirty="0"/>
              <a:t> </a:t>
            </a:r>
            <a:r>
              <a:rPr lang="en-US" sz="2800" dirty="0" err="1"/>
              <a:t>sosial</a:t>
            </a:r>
            <a:r>
              <a:rPr lang="en-US" sz="2800" dirty="0"/>
              <a:t>. </a:t>
            </a:r>
            <a:r>
              <a:rPr lang="en-US" sz="2800" dirty="0" err="1"/>
              <a:t>Etika</a:t>
            </a:r>
            <a:r>
              <a:rPr lang="en-US" sz="2800" dirty="0"/>
              <a:t> </a:t>
            </a:r>
            <a:r>
              <a:rPr lang="en-US" sz="2800" dirty="0" err="1"/>
              <a:t>merupakan</a:t>
            </a:r>
            <a:r>
              <a:rPr lang="en-US" sz="2800" dirty="0"/>
              <a:t> </a:t>
            </a:r>
            <a:r>
              <a:rPr lang="en-US" sz="2800" dirty="0" err="1"/>
              <a:t>hukum</a:t>
            </a:r>
            <a:r>
              <a:rPr lang="en-US" sz="2800" dirty="0"/>
              <a:t> yang </a:t>
            </a:r>
            <a:r>
              <a:rPr lang="en-US" sz="2800" dirty="0" err="1"/>
              <a:t>mengatur</a:t>
            </a:r>
            <a:r>
              <a:rPr lang="en-US" sz="2800" dirty="0"/>
              <a:t>, </a:t>
            </a:r>
            <a:r>
              <a:rPr lang="en-US" sz="2800" dirty="0" err="1"/>
              <a:t>mengendalikan</a:t>
            </a:r>
            <a:r>
              <a:rPr lang="en-US" sz="2800" dirty="0"/>
              <a:t> </a:t>
            </a:r>
            <a:r>
              <a:rPr lang="en-US" sz="2800" dirty="0" err="1"/>
              <a:t>serta</a:t>
            </a:r>
            <a:r>
              <a:rPr lang="en-US" sz="2800" dirty="0"/>
              <a:t>  </a:t>
            </a:r>
            <a:r>
              <a:rPr lang="en-US" sz="2800" dirty="0" err="1"/>
              <a:t>membatasi</a:t>
            </a:r>
            <a:r>
              <a:rPr lang="en-US" sz="2800" dirty="0"/>
              <a:t> </a:t>
            </a:r>
            <a:r>
              <a:rPr lang="en-US" sz="2800" dirty="0" err="1"/>
              <a:t>perilaku</a:t>
            </a:r>
            <a:r>
              <a:rPr lang="en-US" sz="2800" dirty="0"/>
              <a:t> </a:t>
            </a:r>
            <a:r>
              <a:rPr lang="en-US" sz="2800" dirty="0" err="1"/>
              <a:t>manusia</a:t>
            </a:r>
            <a:endParaRPr lang="th-TH" sz="28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r>
              <a:rPr lang="en-US"/>
              <a:t>Etika, Filsafat, dan Ilmu Pengetahuan</a:t>
            </a:r>
            <a:endParaRPr lang="th-TH"/>
          </a:p>
        </p:txBody>
      </p:sp>
      <p:grpSp>
        <p:nvGrpSpPr>
          <p:cNvPr id="2" name="Group 11"/>
          <p:cNvGrpSpPr>
            <a:grpSpLocks/>
          </p:cNvGrpSpPr>
          <p:nvPr/>
        </p:nvGrpSpPr>
        <p:grpSpPr bwMode="auto">
          <a:xfrm>
            <a:off x="2286000" y="1447800"/>
            <a:ext cx="4724400" cy="4495800"/>
            <a:chOff x="1632" y="1056"/>
            <a:chExt cx="2976" cy="2832"/>
          </a:xfrm>
        </p:grpSpPr>
        <p:sp>
          <p:nvSpPr>
            <p:cNvPr id="32777" name="Oval 9"/>
            <p:cNvSpPr>
              <a:spLocks noChangeArrowheads="1"/>
            </p:cNvSpPr>
            <p:nvPr/>
          </p:nvSpPr>
          <p:spPr bwMode="auto">
            <a:xfrm>
              <a:off x="1632" y="1056"/>
              <a:ext cx="2976" cy="2832"/>
            </a:xfrm>
            <a:prstGeom prst="ellipse">
              <a:avLst/>
            </a:prstGeom>
            <a:solidFill>
              <a:schemeClr val="accent1"/>
            </a:solidFill>
            <a:ln w="9525">
              <a:solidFill>
                <a:schemeClr val="tx1"/>
              </a:solidFill>
              <a:round/>
              <a:headEnd type="none" w="sm" len="sm"/>
              <a:tailEnd type="none" w="sm" len="sm"/>
            </a:ln>
            <a:effectLst/>
          </p:spPr>
          <p:txBody>
            <a:bodyPr wrap="none" anchor="ctr"/>
            <a:lstStyle/>
            <a:p>
              <a:endParaRPr lang="id-ID"/>
            </a:p>
          </p:txBody>
        </p:sp>
        <p:sp>
          <p:nvSpPr>
            <p:cNvPr id="32773" name="Oval 5"/>
            <p:cNvSpPr>
              <a:spLocks noChangeArrowheads="1"/>
            </p:cNvSpPr>
            <p:nvPr/>
          </p:nvSpPr>
          <p:spPr bwMode="auto">
            <a:xfrm>
              <a:off x="2112" y="1488"/>
              <a:ext cx="2016" cy="1872"/>
            </a:xfrm>
            <a:prstGeom prst="ellipse">
              <a:avLst/>
            </a:prstGeom>
            <a:solidFill>
              <a:schemeClr val="accent1"/>
            </a:solidFill>
            <a:ln w="9525">
              <a:solidFill>
                <a:schemeClr val="tx1"/>
              </a:solidFill>
              <a:round/>
              <a:headEnd type="none" w="sm" len="sm"/>
              <a:tailEnd type="none" w="sm" len="sm"/>
            </a:ln>
            <a:effectLst/>
          </p:spPr>
          <p:txBody>
            <a:bodyPr wrap="none" anchor="ctr"/>
            <a:lstStyle/>
            <a:p>
              <a:pPr algn="ctr"/>
              <a:endParaRPr kumimoji="1" lang="en-US" sz="2400">
                <a:latin typeface="Times New Roman" pitchFamily="18" charset="0"/>
              </a:endParaRPr>
            </a:p>
          </p:txBody>
        </p:sp>
        <p:sp>
          <p:nvSpPr>
            <p:cNvPr id="32772" name="Oval 4"/>
            <p:cNvSpPr>
              <a:spLocks noChangeArrowheads="1"/>
            </p:cNvSpPr>
            <p:nvPr/>
          </p:nvSpPr>
          <p:spPr bwMode="auto">
            <a:xfrm>
              <a:off x="2592" y="1920"/>
              <a:ext cx="1056" cy="960"/>
            </a:xfrm>
            <a:prstGeom prst="ellipse">
              <a:avLst/>
            </a:prstGeom>
            <a:solidFill>
              <a:schemeClr val="accent1"/>
            </a:solidFill>
            <a:ln w="9525">
              <a:solidFill>
                <a:schemeClr val="tx1"/>
              </a:solidFill>
              <a:round/>
              <a:headEnd type="none" w="sm" len="sm"/>
              <a:tailEnd type="none" w="sm" len="sm"/>
            </a:ln>
            <a:effectLst/>
          </p:spPr>
          <p:txBody>
            <a:bodyPr wrap="none" anchor="ctr"/>
            <a:lstStyle/>
            <a:p>
              <a:pPr algn="ctr"/>
              <a:r>
                <a:rPr kumimoji="1" lang="en-US" sz="2400" dirty="0">
                  <a:solidFill>
                    <a:schemeClr val="bg1"/>
                  </a:solidFill>
                  <a:latin typeface="Times New Roman" pitchFamily="18" charset="0"/>
                </a:rPr>
                <a:t>ETIKA</a:t>
              </a:r>
              <a:endParaRPr kumimoji="1" lang="th-TH" sz="2400" dirty="0">
                <a:solidFill>
                  <a:schemeClr val="bg1"/>
                </a:solidFill>
                <a:latin typeface="Times New Roman" pitchFamily="18" charset="0"/>
              </a:endParaRPr>
            </a:p>
          </p:txBody>
        </p:sp>
        <p:sp>
          <p:nvSpPr>
            <p:cNvPr id="32778" name="Rectangle 10"/>
            <p:cNvSpPr>
              <a:spLocks noChangeArrowheads="1"/>
            </p:cNvSpPr>
            <p:nvPr/>
          </p:nvSpPr>
          <p:spPr bwMode="auto">
            <a:xfrm>
              <a:off x="2400" y="3408"/>
              <a:ext cx="1488" cy="288"/>
            </a:xfrm>
            <a:prstGeom prst="rect">
              <a:avLst/>
            </a:prstGeom>
            <a:solidFill>
              <a:schemeClr val="accent1"/>
            </a:solidFill>
            <a:ln w="9525">
              <a:noFill/>
              <a:miter lim="800000"/>
              <a:headEnd type="none" w="sm" len="sm"/>
              <a:tailEnd type="none" w="sm" len="sm"/>
            </a:ln>
            <a:effectLst/>
          </p:spPr>
          <p:txBody>
            <a:bodyPr wrap="none" anchor="ctr"/>
            <a:lstStyle/>
            <a:p>
              <a:pPr algn="ctr"/>
              <a:r>
                <a:rPr kumimoji="1" lang="en-US" sz="2400" dirty="0" err="1">
                  <a:solidFill>
                    <a:schemeClr val="bg1"/>
                  </a:solidFill>
                  <a:latin typeface="Times New Roman" pitchFamily="18" charset="0"/>
                </a:rPr>
                <a:t>Ilmu</a:t>
              </a:r>
              <a:r>
                <a:rPr kumimoji="1" lang="en-US" sz="2400" dirty="0">
                  <a:solidFill>
                    <a:schemeClr val="bg1"/>
                  </a:solidFill>
                  <a:latin typeface="Times New Roman" pitchFamily="18" charset="0"/>
                </a:rPr>
                <a:t> </a:t>
              </a:r>
              <a:r>
                <a:rPr kumimoji="1" lang="en-US" sz="2400" dirty="0" err="1">
                  <a:solidFill>
                    <a:schemeClr val="bg1"/>
                  </a:solidFill>
                  <a:latin typeface="Times New Roman" pitchFamily="18" charset="0"/>
                </a:rPr>
                <a:t>Pengetahuan</a:t>
              </a:r>
              <a:endParaRPr kumimoji="1" lang="th-TH" sz="2400" dirty="0">
                <a:solidFill>
                  <a:schemeClr val="bg1"/>
                </a:solidFill>
                <a:latin typeface="Times New Roman" pitchFamily="18" charset="0"/>
              </a:endParaRPr>
            </a:p>
          </p:txBody>
        </p:sp>
        <p:sp>
          <p:nvSpPr>
            <p:cNvPr id="32775" name="Rectangle 7"/>
            <p:cNvSpPr>
              <a:spLocks noChangeArrowheads="1"/>
            </p:cNvSpPr>
            <p:nvPr/>
          </p:nvSpPr>
          <p:spPr bwMode="auto">
            <a:xfrm>
              <a:off x="2736" y="1632"/>
              <a:ext cx="912" cy="288"/>
            </a:xfrm>
            <a:prstGeom prst="rect">
              <a:avLst/>
            </a:prstGeom>
            <a:solidFill>
              <a:schemeClr val="accent1"/>
            </a:solidFill>
            <a:ln w="9525">
              <a:noFill/>
              <a:miter lim="800000"/>
              <a:headEnd type="none" w="sm" len="sm"/>
              <a:tailEnd type="none" w="sm" len="sm"/>
            </a:ln>
            <a:effectLst/>
          </p:spPr>
          <p:txBody>
            <a:bodyPr wrap="none" anchor="ctr"/>
            <a:lstStyle/>
            <a:p>
              <a:pPr algn="ctr"/>
              <a:r>
                <a:rPr kumimoji="1" lang="en-US" sz="2400" dirty="0">
                  <a:solidFill>
                    <a:schemeClr val="bg1"/>
                  </a:solidFill>
                  <a:latin typeface="Times New Roman" pitchFamily="18" charset="0"/>
                </a:rPr>
                <a:t>FILSAFAT</a:t>
              </a:r>
              <a:endParaRPr kumimoji="1" lang="th-TH" sz="2400" dirty="0">
                <a:solidFill>
                  <a:schemeClr val="bg1"/>
                </a:solidFill>
                <a:latin typeface="Times New Roman" pitchFamily="18" charset="0"/>
              </a:endParaRPr>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title"/>
          </p:nvPr>
        </p:nvSpPr>
        <p:spPr>
          <a:solidFill>
            <a:schemeClr val="bg1"/>
          </a:solidFill>
        </p:spPr>
        <p:txBody>
          <a:bodyPr/>
          <a:lstStyle/>
          <a:p>
            <a:pPr eaLnBrk="1" hangingPunct="1">
              <a:defRPr/>
            </a:pPr>
            <a:r>
              <a:rPr lang="en-US" smtClean="0"/>
              <a:t>Jaringan Norma-Norma</a:t>
            </a:r>
          </a:p>
        </p:txBody>
      </p:sp>
      <p:sp>
        <p:nvSpPr>
          <p:cNvPr id="22534" name="AutoShape 6"/>
          <p:cNvSpPr>
            <a:spLocks noChangeArrowheads="1"/>
          </p:cNvSpPr>
          <p:nvPr/>
        </p:nvSpPr>
        <p:spPr bwMode="auto">
          <a:xfrm>
            <a:off x="0" y="3200400"/>
            <a:ext cx="1524000" cy="1676400"/>
          </a:xfrm>
          <a:prstGeom prst="horizontalScroll">
            <a:avLst>
              <a:gd name="adj" fmla="val 12500"/>
            </a:avLst>
          </a:prstGeom>
          <a:solidFill>
            <a:schemeClr val="bg1"/>
          </a:solidFill>
          <a:ln w="9525">
            <a:solidFill>
              <a:schemeClr val="tx1"/>
            </a:solidFill>
            <a:round/>
            <a:headEnd/>
            <a:tailEnd/>
          </a:ln>
        </p:spPr>
        <p:txBody>
          <a:bodyPr wrap="none" anchor="ctr"/>
          <a:lstStyle/>
          <a:p>
            <a:pPr algn="ctr"/>
            <a:r>
              <a:rPr lang="en-US" sz="2400">
                <a:latin typeface="Times New Roman" pitchFamily="18" charset="0"/>
              </a:rPr>
              <a:t>Norma:</a:t>
            </a:r>
          </a:p>
          <a:p>
            <a:pPr algn="ctr"/>
            <a:r>
              <a:rPr lang="en-US" sz="2400">
                <a:latin typeface="Times New Roman" pitchFamily="18" charset="0"/>
              </a:rPr>
              <a:t>Ukuran </a:t>
            </a:r>
          </a:p>
          <a:p>
            <a:pPr algn="ctr"/>
            <a:r>
              <a:rPr lang="en-US" sz="2400">
                <a:latin typeface="Times New Roman" pitchFamily="18" charset="0"/>
              </a:rPr>
              <a:t>Tindakan</a:t>
            </a:r>
          </a:p>
        </p:txBody>
      </p:sp>
      <p:sp>
        <p:nvSpPr>
          <p:cNvPr id="22535" name="AutoShape 7"/>
          <p:cNvSpPr>
            <a:spLocks noChangeArrowheads="1"/>
          </p:cNvSpPr>
          <p:nvPr/>
        </p:nvSpPr>
        <p:spPr bwMode="auto">
          <a:xfrm>
            <a:off x="1905000" y="2057400"/>
            <a:ext cx="1371600" cy="1219200"/>
          </a:xfrm>
          <a:prstGeom prst="horizontalScroll">
            <a:avLst>
              <a:gd name="adj" fmla="val 12500"/>
            </a:avLst>
          </a:prstGeom>
          <a:solidFill>
            <a:schemeClr val="bg1"/>
          </a:solidFill>
          <a:ln w="9525">
            <a:solidFill>
              <a:schemeClr val="tx1"/>
            </a:solidFill>
            <a:round/>
            <a:headEnd/>
            <a:tailEnd/>
          </a:ln>
        </p:spPr>
        <p:txBody>
          <a:bodyPr wrap="none" anchor="ctr"/>
          <a:lstStyle/>
          <a:p>
            <a:pPr algn="ctr"/>
            <a:r>
              <a:rPr lang="en-US" sz="2400" dirty="0" err="1">
                <a:solidFill>
                  <a:schemeClr val="bg1"/>
                </a:solidFill>
                <a:latin typeface="Times New Roman" pitchFamily="18" charset="0"/>
              </a:rPr>
              <a:t>Khusu</a:t>
            </a:r>
            <a:r>
              <a:rPr lang="en-US" sz="2400" dirty="0" err="1">
                <a:solidFill>
                  <a:srgbClr val="FF3300"/>
                </a:solidFill>
                <a:latin typeface="Times New Roman" pitchFamily="18" charset="0"/>
              </a:rPr>
              <a:t>s</a:t>
            </a:r>
            <a:r>
              <a:rPr lang="en-US" sz="2400" dirty="0">
                <a:solidFill>
                  <a:srgbClr val="FF3300"/>
                </a:solidFill>
                <a:latin typeface="Times New Roman" pitchFamily="18" charset="0"/>
              </a:rPr>
              <a:t>:</a:t>
            </a:r>
          </a:p>
          <a:p>
            <a:pPr algn="ctr"/>
            <a:r>
              <a:rPr lang="en-US" dirty="0" err="1">
                <a:latin typeface="Times New Roman" pitchFamily="18" charset="0"/>
              </a:rPr>
              <a:t>Berlaku</a:t>
            </a:r>
            <a:r>
              <a:rPr lang="en-US" dirty="0">
                <a:latin typeface="Times New Roman" pitchFamily="18" charset="0"/>
              </a:rPr>
              <a:t> </a:t>
            </a:r>
            <a:r>
              <a:rPr lang="en-US" dirty="0" err="1">
                <a:latin typeface="Times New Roman" pitchFamily="18" charset="0"/>
              </a:rPr>
              <a:t>dalam</a:t>
            </a:r>
            <a:r>
              <a:rPr lang="en-US" dirty="0">
                <a:latin typeface="Times New Roman" pitchFamily="18" charset="0"/>
              </a:rPr>
              <a:t> </a:t>
            </a:r>
          </a:p>
          <a:p>
            <a:pPr algn="ctr"/>
            <a:r>
              <a:rPr lang="en-US" dirty="0" err="1">
                <a:latin typeface="Times New Roman" pitchFamily="18" charset="0"/>
              </a:rPr>
              <a:t>Situasi</a:t>
            </a:r>
            <a:r>
              <a:rPr lang="en-US" dirty="0">
                <a:latin typeface="Times New Roman" pitchFamily="18" charset="0"/>
              </a:rPr>
              <a:t> </a:t>
            </a:r>
            <a:r>
              <a:rPr lang="en-US" dirty="0" err="1">
                <a:latin typeface="Times New Roman" pitchFamily="18" charset="0"/>
              </a:rPr>
              <a:t>tertentu</a:t>
            </a:r>
            <a:endParaRPr lang="en-US" dirty="0">
              <a:latin typeface="Times New Roman" pitchFamily="18" charset="0"/>
            </a:endParaRPr>
          </a:p>
        </p:txBody>
      </p:sp>
      <p:sp>
        <p:nvSpPr>
          <p:cNvPr id="22536" name="AutoShape 8"/>
          <p:cNvSpPr>
            <a:spLocks noChangeArrowheads="1"/>
          </p:cNvSpPr>
          <p:nvPr/>
        </p:nvSpPr>
        <p:spPr bwMode="auto">
          <a:xfrm>
            <a:off x="1905000" y="4419600"/>
            <a:ext cx="1371600" cy="1447800"/>
          </a:xfrm>
          <a:prstGeom prst="horizontalScroll">
            <a:avLst>
              <a:gd name="adj" fmla="val 12500"/>
            </a:avLst>
          </a:prstGeom>
          <a:solidFill>
            <a:schemeClr val="bg1"/>
          </a:solidFill>
          <a:ln w="9525">
            <a:solidFill>
              <a:schemeClr val="tx1"/>
            </a:solidFill>
            <a:round/>
            <a:headEnd/>
            <a:tailEnd/>
          </a:ln>
        </p:spPr>
        <p:txBody>
          <a:bodyPr wrap="none" anchor="ctr"/>
          <a:lstStyle/>
          <a:p>
            <a:pPr algn="ctr"/>
            <a:r>
              <a:rPr lang="en-US" sz="2400">
                <a:solidFill>
                  <a:srgbClr val="FF3300"/>
                </a:solidFill>
                <a:latin typeface="Times New Roman" pitchFamily="18" charset="0"/>
              </a:rPr>
              <a:t>Umum:</a:t>
            </a:r>
          </a:p>
          <a:p>
            <a:pPr algn="ctr"/>
            <a:r>
              <a:rPr lang="en-US">
                <a:latin typeface="Times New Roman" pitchFamily="18" charset="0"/>
              </a:rPr>
              <a:t>Berlaku dalam</a:t>
            </a:r>
          </a:p>
          <a:p>
            <a:pPr algn="ctr"/>
            <a:r>
              <a:rPr lang="en-US">
                <a:latin typeface="Times New Roman" pitchFamily="18" charset="0"/>
              </a:rPr>
              <a:t>Segala situasi</a:t>
            </a:r>
          </a:p>
        </p:txBody>
      </p:sp>
      <p:sp>
        <p:nvSpPr>
          <p:cNvPr id="22537" name="AutoShape 9"/>
          <p:cNvSpPr>
            <a:spLocks noChangeArrowheads="1"/>
          </p:cNvSpPr>
          <p:nvPr/>
        </p:nvSpPr>
        <p:spPr bwMode="auto">
          <a:xfrm>
            <a:off x="3810000" y="1905000"/>
            <a:ext cx="2667000" cy="1447800"/>
          </a:xfrm>
          <a:prstGeom prst="leftArrow">
            <a:avLst>
              <a:gd name="adj1" fmla="val 74222"/>
              <a:gd name="adj2" fmla="val 43963"/>
            </a:avLst>
          </a:prstGeom>
          <a:solidFill>
            <a:schemeClr val="bg1"/>
          </a:solidFill>
          <a:ln w="9525">
            <a:solidFill>
              <a:schemeClr val="tx1"/>
            </a:solidFill>
            <a:miter lim="800000"/>
            <a:headEnd/>
            <a:tailEnd/>
          </a:ln>
        </p:spPr>
        <p:txBody>
          <a:bodyPr wrap="none" anchor="ctr"/>
          <a:lstStyle/>
          <a:p>
            <a:pPr algn="ctr"/>
            <a:r>
              <a:rPr lang="en-US" sz="2400">
                <a:latin typeface="Times New Roman" pitchFamily="18" charset="0"/>
              </a:rPr>
              <a:t>Aturan bahasa</a:t>
            </a:r>
          </a:p>
          <a:p>
            <a:pPr algn="ctr"/>
            <a:r>
              <a:rPr lang="en-US" sz="2400">
                <a:latin typeface="Times New Roman" pitchFamily="18" charset="0"/>
              </a:rPr>
              <a:t>Aturan Permainan</a:t>
            </a:r>
          </a:p>
          <a:p>
            <a:pPr algn="ctr"/>
            <a:r>
              <a:rPr lang="en-US" sz="2400">
                <a:latin typeface="Times New Roman" pitchFamily="18" charset="0"/>
              </a:rPr>
              <a:t>Tata Tertib</a:t>
            </a:r>
          </a:p>
        </p:txBody>
      </p:sp>
      <p:sp>
        <p:nvSpPr>
          <p:cNvPr id="22538" name="AutoShape 10"/>
          <p:cNvSpPr>
            <a:spLocks noChangeArrowheads="1"/>
          </p:cNvSpPr>
          <p:nvPr/>
        </p:nvSpPr>
        <p:spPr bwMode="auto">
          <a:xfrm>
            <a:off x="3962400" y="3886200"/>
            <a:ext cx="1219200" cy="457200"/>
          </a:xfrm>
          <a:prstGeom prst="horizontalScroll">
            <a:avLst>
              <a:gd name="adj" fmla="val 12500"/>
            </a:avLst>
          </a:prstGeom>
          <a:solidFill>
            <a:schemeClr val="bg1"/>
          </a:solidFill>
          <a:ln w="9525">
            <a:solidFill>
              <a:schemeClr val="tx1"/>
            </a:solidFill>
            <a:round/>
            <a:headEnd/>
            <a:tailEnd/>
          </a:ln>
        </p:spPr>
        <p:txBody>
          <a:bodyPr wrap="none" anchor="ctr"/>
          <a:lstStyle/>
          <a:p>
            <a:pPr algn="ctr"/>
            <a:r>
              <a:rPr lang="en-US" sz="2400">
                <a:solidFill>
                  <a:srgbClr val="000099"/>
                </a:solidFill>
                <a:latin typeface="Times New Roman" pitchFamily="18" charset="0"/>
              </a:rPr>
              <a:t>Etiket</a:t>
            </a:r>
          </a:p>
        </p:txBody>
      </p:sp>
      <p:sp>
        <p:nvSpPr>
          <p:cNvPr id="22539" name="AutoShape 11"/>
          <p:cNvSpPr>
            <a:spLocks noChangeArrowheads="1"/>
          </p:cNvSpPr>
          <p:nvPr/>
        </p:nvSpPr>
        <p:spPr bwMode="auto">
          <a:xfrm>
            <a:off x="4038600" y="4876800"/>
            <a:ext cx="1219200" cy="457200"/>
          </a:xfrm>
          <a:prstGeom prst="horizontalScroll">
            <a:avLst>
              <a:gd name="adj" fmla="val 12500"/>
            </a:avLst>
          </a:prstGeom>
          <a:solidFill>
            <a:schemeClr val="bg1"/>
          </a:solidFill>
          <a:ln w="9525">
            <a:solidFill>
              <a:schemeClr val="tx1"/>
            </a:solidFill>
            <a:round/>
            <a:headEnd/>
            <a:tailEnd/>
          </a:ln>
        </p:spPr>
        <p:txBody>
          <a:bodyPr wrap="none" anchor="ctr"/>
          <a:lstStyle/>
          <a:p>
            <a:pPr algn="ctr"/>
            <a:r>
              <a:rPr lang="en-US" sz="2400">
                <a:solidFill>
                  <a:srgbClr val="660066"/>
                </a:solidFill>
                <a:latin typeface="Times New Roman" pitchFamily="18" charset="0"/>
              </a:rPr>
              <a:t>Hukum</a:t>
            </a:r>
          </a:p>
        </p:txBody>
      </p:sp>
      <p:sp>
        <p:nvSpPr>
          <p:cNvPr id="22540" name="AutoShape 12"/>
          <p:cNvSpPr>
            <a:spLocks noChangeArrowheads="1"/>
          </p:cNvSpPr>
          <p:nvPr/>
        </p:nvSpPr>
        <p:spPr bwMode="auto">
          <a:xfrm>
            <a:off x="4038600" y="5791200"/>
            <a:ext cx="1219200" cy="457200"/>
          </a:xfrm>
          <a:prstGeom prst="horizontalScroll">
            <a:avLst>
              <a:gd name="adj" fmla="val 12500"/>
            </a:avLst>
          </a:prstGeom>
          <a:solidFill>
            <a:schemeClr val="bg1"/>
          </a:solidFill>
          <a:ln w="9525">
            <a:solidFill>
              <a:schemeClr val="tx1"/>
            </a:solidFill>
            <a:round/>
            <a:headEnd/>
            <a:tailEnd/>
          </a:ln>
        </p:spPr>
        <p:txBody>
          <a:bodyPr wrap="none" anchor="ctr"/>
          <a:lstStyle/>
          <a:p>
            <a:pPr algn="ctr"/>
            <a:r>
              <a:rPr lang="en-US" sz="2400">
                <a:solidFill>
                  <a:srgbClr val="008000"/>
                </a:solidFill>
                <a:latin typeface="Times New Roman" pitchFamily="18" charset="0"/>
              </a:rPr>
              <a:t>Moral</a:t>
            </a:r>
          </a:p>
        </p:txBody>
      </p:sp>
      <p:sp>
        <p:nvSpPr>
          <p:cNvPr id="22541" name="AutoShape 13"/>
          <p:cNvSpPr>
            <a:spLocks noChangeArrowheads="1"/>
          </p:cNvSpPr>
          <p:nvPr/>
        </p:nvSpPr>
        <p:spPr bwMode="auto">
          <a:xfrm>
            <a:off x="5519738" y="3505200"/>
            <a:ext cx="3048000" cy="990600"/>
          </a:xfrm>
          <a:prstGeom prst="doubleWave">
            <a:avLst>
              <a:gd name="adj1" fmla="val 6500"/>
              <a:gd name="adj2" fmla="val 0"/>
            </a:avLst>
          </a:prstGeom>
          <a:solidFill>
            <a:schemeClr val="bg1"/>
          </a:solidFill>
          <a:ln w="9525">
            <a:solidFill>
              <a:schemeClr val="tx1"/>
            </a:solidFill>
            <a:miter lim="800000"/>
            <a:headEnd/>
            <a:tailEnd/>
          </a:ln>
        </p:spPr>
        <p:txBody>
          <a:bodyPr wrap="none" anchor="ctr"/>
          <a:lstStyle/>
          <a:p>
            <a:pPr algn="ctr"/>
            <a:r>
              <a:rPr lang="en-US" sz="2400">
                <a:latin typeface="Times New Roman" pitchFamily="18" charset="0"/>
              </a:rPr>
              <a:t>Aturan Tindakan untuk</a:t>
            </a:r>
          </a:p>
          <a:p>
            <a:pPr algn="ctr"/>
            <a:r>
              <a:rPr lang="en-US" sz="2400">
                <a:solidFill>
                  <a:srgbClr val="000099"/>
                </a:solidFill>
                <a:latin typeface="Times New Roman" pitchFamily="18" charset="0"/>
              </a:rPr>
              <a:t>Sopan Santun</a:t>
            </a:r>
          </a:p>
        </p:txBody>
      </p:sp>
      <p:sp>
        <p:nvSpPr>
          <p:cNvPr id="22542" name="AutoShape 14"/>
          <p:cNvSpPr>
            <a:spLocks noChangeArrowheads="1"/>
          </p:cNvSpPr>
          <p:nvPr/>
        </p:nvSpPr>
        <p:spPr bwMode="auto">
          <a:xfrm>
            <a:off x="5557838" y="4572000"/>
            <a:ext cx="3048000" cy="990600"/>
          </a:xfrm>
          <a:prstGeom prst="doubleWave">
            <a:avLst>
              <a:gd name="adj1" fmla="val 6500"/>
              <a:gd name="adj2" fmla="val 0"/>
            </a:avLst>
          </a:prstGeom>
          <a:solidFill>
            <a:schemeClr val="bg1"/>
          </a:solidFill>
          <a:ln w="9525">
            <a:solidFill>
              <a:schemeClr val="tx1"/>
            </a:solidFill>
            <a:miter lim="800000"/>
            <a:headEnd/>
            <a:tailEnd/>
          </a:ln>
        </p:spPr>
        <p:txBody>
          <a:bodyPr wrap="none" anchor="ctr"/>
          <a:lstStyle/>
          <a:p>
            <a:pPr algn="ctr"/>
            <a:r>
              <a:rPr lang="en-US" sz="2400">
                <a:latin typeface="Times New Roman" pitchFamily="18" charset="0"/>
              </a:rPr>
              <a:t>Aturan Tindakan untuk</a:t>
            </a:r>
          </a:p>
          <a:p>
            <a:pPr algn="ctr"/>
            <a:r>
              <a:rPr lang="en-US" sz="2400">
                <a:solidFill>
                  <a:srgbClr val="660066"/>
                </a:solidFill>
                <a:latin typeface="Times New Roman" pitchFamily="18" charset="0"/>
              </a:rPr>
              <a:t>Ketertiban Umum</a:t>
            </a:r>
          </a:p>
        </p:txBody>
      </p:sp>
      <p:sp>
        <p:nvSpPr>
          <p:cNvPr id="22543" name="Line 15"/>
          <p:cNvSpPr>
            <a:spLocks noChangeShapeType="1"/>
          </p:cNvSpPr>
          <p:nvPr/>
        </p:nvSpPr>
        <p:spPr bwMode="auto">
          <a:xfrm flipV="1">
            <a:off x="1676400" y="3352800"/>
            <a:ext cx="685800" cy="609600"/>
          </a:xfrm>
          <a:prstGeom prst="line">
            <a:avLst/>
          </a:prstGeom>
          <a:noFill/>
          <a:ln w="9525">
            <a:solidFill>
              <a:schemeClr val="tx1"/>
            </a:solidFill>
            <a:round/>
            <a:headEnd/>
            <a:tailEnd type="triangle" w="med" len="med"/>
          </a:ln>
        </p:spPr>
        <p:txBody>
          <a:bodyPr wrap="none"/>
          <a:lstStyle/>
          <a:p>
            <a:endParaRPr lang="id-ID"/>
          </a:p>
        </p:txBody>
      </p:sp>
      <p:sp>
        <p:nvSpPr>
          <p:cNvPr id="22544" name="Line 16"/>
          <p:cNvSpPr>
            <a:spLocks noChangeShapeType="1"/>
          </p:cNvSpPr>
          <p:nvPr/>
        </p:nvSpPr>
        <p:spPr bwMode="auto">
          <a:xfrm>
            <a:off x="1676400" y="3962400"/>
            <a:ext cx="685800" cy="457200"/>
          </a:xfrm>
          <a:prstGeom prst="line">
            <a:avLst/>
          </a:prstGeom>
          <a:noFill/>
          <a:ln w="9525">
            <a:solidFill>
              <a:schemeClr val="tx1"/>
            </a:solidFill>
            <a:round/>
            <a:headEnd/>
            <a:tailEnd type="triangle" w="med" len="med"/>
          </a:ln>
        </p:spPr>
        <p:txBody>
          <a:bodyPr wrap="none"/>
          <a:lstStyle/>
          <a:p>
            <a:endParaRPr lang="id-ID"/>
          </a:p>
        </p:txBody>
      </p:sp>
      <p:sp>
        <p:nvSpPr>
          <p:cNvPr id="22545" name="Line 17"/>
          <p:cNvSpPr>
            <a:spLocks noChangeShapeType="1"/>
          </p:cNvSpPr>
          <p:nvPr/>
        </p:nvSpPr>
        <p:spPr bwMode="auto">
          <a:xfrm flipV="1">
            <a:off x="3429000" y="5181600"/>
            <a:ext cx="381000" cy="0"/>
          </a:xfrm>
          <a:prstGeom prst="line">
            <a:avLst/>
          </a:prstGeom>
          <a:noFill/>
          <a:ln w="9525">
            <a:solidFill>
              <a:schemeClr val="tx1"/>
            </a:solidFill>
            <a:round/>
            <a:headEnd/>
            <a:tailEnd type="triangle" w="med" len="med"/>
          </a:ln>
        </p:spPr>
        <p:txBody>
          <a:bodyPr wrap="none"/>
          <a:lstStyle/>
          <a:p>
            <a:endParaRPr lang="id-ID"/>
          </a:p>
        </p:txBody>
      </p:sp>
      <p:sp>
        <p:nvSpPr>
          <p:cNvPr id="22546" name="Line 18"/>
          <p:cNvSpPr>
            <a:spLocks noChangeShapeType="1"/>
          </p:cNvSpPr>
          <p:nvPr/>
        </p:nvSpPr>
        <p:spPr bwMode="auto">
          <a:xfrm flipV="1">
            <a:off x="3429000" y="4495800"/>
            <a:ext cx="609600" cy="685800"/>
          </a:xfrm>
          <a:prstGeom prst="line">
            <a:avLst/>
          </a:prstGeom>
          <a:noFill/>
          <a:ln w="9525">
            <a:solidFill>
              <a:schemeClr val="tx1"/>
            </a:solidFill>
            <a:round/>
            <a:headEnd/>
            <a:tailEnd type="triangle" w="med" len="med"/>
          </a:ln>
        </p:spPr>
        <p:txBody>
          <a:bodyPr wrap="none"/>
          <a:lstStyle/>
          <a:p>
            <a:endParaRPr lang="id-ID"/>
          </a:p>
        </p:txBody>
      </p:sp>
      <p:sp>
        <p:nvSpPr>
          <p:cNvPr id="22547" name="Line 19"/>
          <p:cNvSpPr>
            <a:spLocks noChangeShapeType="1"/>
          </p:cNvSpPr>
          <p:nvPr/>
        </p:nvSpPr>
        <p:spPr bwMode="auto">
          <a:xfrm>
            <a:off x="3429000" y="5181600"/>
            <a:ext cx="609600" cy="533400"/>
          </a:xfrm>
          <a:prstGeom prst="line">
            <a:avLst/>
          </a:prstGeom>
          <a:noFill/>
          <a:ln w="9525">
            <a:solidFill>
              <a:schemeClr val="tx1"/>
            </a:solidFill>
            <a:round/>
            <a:headEnd/>
            <a:tailEnd type="triangle" w="med" len="med"/>
          </a:ln>
        </p:spPr>
        <p:txBody>
          <a:bodyPr wrap="none"/>
          <a:lstStyle/>
          <a:p>
            <a:endParaRPr lang="id-ID"/>
          </a:p>
        </p:txBody>
      </p:sp>
      <p:sp>
        <p:nvSpPr>
          <p:cNvPr id="22550" name="AutoShape 22"/>
          <p:cNvSpPr>
            <a:spLocks noChangeArrowheads="1"/>
          </p:cNvSpPr>
          <p:nvPr/>
        </p:nvSpPr>
        <p:spPr bwMode="auto">
          <a:xfrm>
            <a:off x="5600700" y="5638800"/>
            <a:ext cx="3048000" cy="990600"/>
          </a:xfrm>
          <a:prstGeom prst="doubleWave">
            <a:avLst>
              <a:gd name="adj1" fmla="val 6500"/>
              <a:gd name="adj2" fmla="val 0"/>
            </a:avLst>
          </a:prstGeom>
          <a:solidFill>
            <a:schemeClr val="bg1"/>
          </a:solidFill>
          <a:ln w="9525">
            <a:solidFill>
              <a:schemeClr val="tx1"/>
            </a:solidFill>
            <a:miter lim="800000"/>
            <a:headEnd/>
            <a:tailEnd/>
          </a:ln>
        </p:spPr>
        <p:txBody>
          <a:bodyPr wrap="none" anchor="ctr"/>
          <a:lstStyle/>
          <a:p>
            <a:pPr algn="ctr"/>
            <a:r>
              <a:rPr lang="en-US" sz="2400">
                <a:latin typeface="Times New Roman" pitchFamily="18" charset="0"/>
              </a:rPr>
              <a:t>Aturan Tindakan untuk</a:t>
            </a:r>
          </a:p>
          <a:p>
            <a:pPr algn="ctr"/>
            <a:r>
              <a:rPr lang="en-US" sz="2400">
                <a:solidFill>
                  <a:srgbClr val="008000"/>
                </a:solidFill>
                <a:latin typeface="Times New Roman" pitchFamily="18" charset="0"/>
              </a:rPr>
              <a:t>Kebaikan Manusia</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2533"/>
                                        </p:tgtEl>
                                        <p:attrNameLst>
                                          <p:attrName>style.visibility</p:attrName>
                                        </p:attrNameLst>
                                      </p:cBhvr>
                                      <p:to>
                                        <p:strVal val="visible"/>
                                      </p:to>
                                    </p:set>
                                    <p:animEffect transition="in" filter="fade">
                                      <p:cBhvr>
                                        <p:cTn id="7" dur="1000"/>
                                        <p:tgtEl>
                                          <p:spTgt spid="22533"/>
                                        </p:tgtEl>
                                      </p:cBhvr>
                                    </p:animEffect>
                                    <p:anim calcmode="lin" valueType="num">
                                      <p:cBhvr>
                                        <p:cTn id="8" dur="1000" fill="hold"/>
                                        <p:tgtEl>
                                          <p:spTgt spid="22533"/>
                                        </p:tgtEl>
                                        <p:attrNameLst>
                                          <p:attrName>ppt_x</p:attrName>
                                        </p:attrNameLst>
                                      </p:cBhvr>
                                      <p:tavLst>
                                        <p:tav tm="0">
                                          <p:val>
                                            <p:strVal val="#ppt_x-.1"/>
                                          </p:val>
                                        </p:tav>
                                        <p:tav tm="100000">
                                          <p:val>
                                            <p:strVal val="#ppt_x"/>
                                          </p:val>
                                        </p:tav>
                                      </p:tavLst>
                                    </p:anim>
                                    <p:anim calcmode="lin" valueType="num">
                                      <p:cBhvr>
                                        <p:cTn id="9" dur="10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2534"/>
                                        </p:tgtEl>
                                        <p:attrNameLst>
                                          <p:attrName>style.visibility</p:attrName>
                                        </p:attrNameLst>
                                      </p:cBhvr>
                                      <p:to>
                                        <p:strVal val="visible"/>
                                      </p:to>
                                    </p:set>
                                    <p:animEffect transition="in" filter="fade">
                                      <p:cBhvr>
                                        <p:cTn id="14" dur="1000"/>
                                        <p:tgtEl>
                                          <p:spTgt spid="22534"/>
                                        </p:tgtEl>
                                      </p:cBhvr>
                                    </p:animEffect>
                                    <p:anim calcmode="lin" valueType="num">
                                      <p:cBhvr>
                                        <p:cTn id="15" dur="1000" fill="hold"/>
                                        <p:tgtEl>
                                          <p:spTgt spid="22534"/>
                                        </p:tgtEl>
                                        <p:attrNameLst>
                                          <p:attrName>ppt_x</p:attrName>
                                        </p:attrNameLst>
                                      </p:cBhvr>
                                      <p:tavLst>
                                        <p:tav tm="0">
                                          <p:val>
                                            <p:strVal val="#ppt_x"/>
                                          </p:val>
                                        </p:tav>
                                        <p:tav tm="100000">
                                          <p:val>
                                            <p:strVal val="#ppt_x"/>
                                          </p:val>
                                        </p:tav>
                                      </p:tavLst>
                                    </p:anim>
                                    <p:anim calcmode="lin" valueType="num">
                                      <p:cBhvr>
                                        <p:cTn id="16" dur="1000" fill="hold"/>
                                        <p:tgtEl>
                                          <p:spTgt spid="2253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5" presetClass="entr" presetSubtype="0" fill="hold" grpId="0" nodeType="clickEffect">
                                  <p:stCondLst>
                                    <p:cond delay="0"/>
                                  </p:stCondLst>
                                  <p:childTnLst>
                                    <p:set>
                                      <p:cBhvr>
                                        <p:cTn id="20" dur="1" fill="hold">
                                          <p:stCondLst>
                                            <p:cond delay="0"/>
                                          </p:stCondLst>
                                        </p:cTn>
                                        <p:tgtEl>
                                          <p:spTgt spid="22543"/>
                                        </p:tgtEl>
                                        <p:attrNameLst>
                                          <p:attrName>style.visibility</p:attrName>
                                        </p:attrNameLst>
                                      </p:cBhvr>
                                      <p:to>
                                        <p:strVal val="visible"/>
                                      </p:to>
                                    </p:set>
                                    <p:anim calcmode="lin" valueType="num">
                                      <p:cBhvr>
                                        <p:cTn id="21" dur="500" decel="50000" fill="hold">
                                          <p:stCondLst>
                                            <p:cond delay="0"/>
                                          </p:stCondLst>
                                        </p:cTn>
                                        <p:tgtEl>
                                          <p:spTgt spid="22543"/>
                                        </p:tgtEl>
                                        <p:attrNameLst>
                                          <p:attrName>style.rotation</p:attrName>
                                        </p:attrNameLst>
                                      </p:cBhvr>
                                      <p:tavLst>
                                        <p:tav tm="0">
                                          <p:val>
                                            <p:fltVal val="-90"/>
                                          </p:val>
                                        </p:tav>
                                        <p:tav tm="100000">
                                          <p:val>
                                            <p:fltVal val="0"/>
                                          </p:val>
                                        </p:tav>
                                      </p:tavLst>
                                    </p:anim>
                                    <p:anim calcmode="lin" valueType="num">
                                      <p:cBhvr>
                                        <p:cTn id="22" dur="500" decel="50000" fill="hold">
                                          <p:stCondLst>
                                            <p:cond delay="0"/>
                                          </p:stCondLst>
                                        </p:cTn>
                                        <p:tgtEl>
                                          <p:spTgt spid="22543"/>
                                        </p:tgtEl>
                                        <p:attrNameLst>
                                          <p:attrName>ppt_w</p:attrName>
                                        </p:attrNameLst>
                                      </p:cBhvr>
                                      <p:tavLst>
                                        <p:tav tm="0">
                                          <p:val>
                                            <p:strVal val="#ppt_w"/>
                                          </p:val>
                                        </p:tav>
                                        <p:tav tm="100000">
                                          <p:val>
                                            <p:strVal val="#ppt_w*.05"/>
                                          </p:val>
                                        </p:tav>
                                      </p:tavLst>
                                    </p:anim>
                                    <p:anim calcmode="lin" valueType="num">
                                      <p:cBhvr>
                                        <p:cTn id="23" dur="500" accel="50000" fill="hold">
                                          <p:stCondLst>
                                            <p:cond delay="500"/>
                                          </p:stCondLst>
                                        </p:cTn>
                                        <p:tgtEl>
                                          <p:spTgt spid="22543"/>
                                        </p:tgtEl>
                                        <p:attrNameLst>
                                          <p:attrName>ppt_w</p:attrName>
                                        </p:attrNameLst>
                                      </p:cBhvr>
                                      <p:tavLst>
                                        <p:tav tm="0">
                                          <p:val>
                                            <p:strVal val="#ppt_w*.05"/>
                                          </p:val>
                                        </p:tav>
                                        <p:tav tm="100000">
                                          <p:val>
                                            <p:strVal val="#ppt_w"/>
                                          </p:val>
                                        </p:tav>
                                      </p:tavLst>
                                    </p:anim>
                                    <p:anim calcmode="lin" valueType="num">
                                      <p:cBhvr>
                                        <p:cTn id="24" dur="1000" fill="hold"/>
                                        <p:tgtEl>
                                          <p:spTgt spid="22543"/>
                                        </p:tgtEl>
                                        <p:attrNameLst>
                                          <p:attrName>ppt_h</p:attrName>
                                        </p:attrNameLst>
                                      </p:cBhvr>
                                      <p:tavLst>
                                        <p:tav tm="0">
                                          <p:val>
                                            <p:strVal val="#ppt_h"/>
                                          </p:val>
                                        </p:tav>
                                        <p:tav tm="100000">
                                          <p:val>
                                            <p:strVal val="#ppt_h"/>
                                          </p:val>
                                        </p:tav>
                                      </p:tavLst>
                                    </p:anim>
                                    <p:anim calcmode="lin" valueType="num">
                                      <p:cBhvr>
                                        <p:cTn id="25" dur="500" decel="50000" fill="hold">
                                          <p:stCondLst>
                                            <p:cond delay="0"/>
                                          </p:stCondLst>
                                        </p:cTn>
                                        <p:tgtEl>
                                          <p:spTgt spid="22543"/>
                                        </p:tgtEl>
                                        <p:attrNameLst>
                                          <p:attrName>ppt_x</p:attrName>
                                        </p:attrNameLst>
                                      </p:cBhvr>
                                      <p:tavLst>
                                        <p:tav tm="0">
                                          <p:val>
                                            <p:strVal val="#ppt_x+.4"/>
                                          </p:val>
                                        </p:tav>
                                        <p:tav tm="100000">
                                          <p:val>
                                            <p:strVal val="#ppt_x"/>
                                          </p:val>
                                        </p:tav>
                                      </p:tavLst>
                                    </p:anim>
                                    <p:anim calcmode="lin" valueType="num">
                                      <p:cBhvr>
                                        <p:cTn id="26" dur="500" decel="50000" fill="hold">
                                          <p:stCondLst>
                                            <p:cond delay="0"/>
                                          </p:stCondLst>
                                        </p:cTn>
                                        <p:tgtEl>
                                          <p:spTgt spid="22543"/>
                                        </p:tgtEl>
                                        <p:attrNameLst>
                                          <p:attrName>ppt_y</p:attrName>
                                        </p:attrNameLst>
                                      </p:cBhvr>
                                      <p:tavLst>
                                        <p:tav tm="0">
                                          <p:val>
                                            <p:strVal val="#ppt_y-.2"/>
                                          </p:val>
                                        </p:tav>
                                        <p:tav tm="100000">
                                          <p:val>
                                            <p:strVal val="#ppt_y+.1"/>
                                          </p:val>
                                        </p:tav>
                                      </p:tavLst>
                                    </p:anim>
                                    <p:anim calcmode="lin" valueType="num">
                                      <p:cBhvr>
                                        <p:cTn id="27" dur="500" accel="50000" fill="hold">
                                          <p:stCondLst>
                                            <p:cond delay="500"/>
                                          </p:stCondLst>
                                        </p:cTn>
                                        <p:tgtEl>
                                          <p:spTgt spid="22543"/>
                                        </p:tgtEl>
                                        <p:attrNameLst>
                                          <p:attrName>ppt_y</p:attrName>
                                        </p:attrNameLst>
                                      </p:cBhvr>
                                      <p:tavLst>
                                        <p:tav tm="0">
                                          <p:val>
                                            <p:strVal val="#ppt_y+.1"/>
                                          </p:val>
                                        </p:tav>
                                        <p:tav tm="100000">
                                          <p:val>
                                            <p:strVal val="#ppt_y"/>
                                          </p:val>
                                        </p:tav>
                                      </p:tavLst>
                                    </p:anim>
                                    <p:animEffect transition="in" filter="fade">
                                      <p:cBhvr>
                                        <p:cTn id="28" dur="1000" decel="50000">
                                          <p:stCondLst>
                                            <p:cond delay="0"/>
                                          </p:stCondLst>
                                        </p:cTn>
                                        <p:tgtEl>
                                          <p:spTgt spid="22543"/>
                                        </p:tgtEl>
                                      </p:cBhvr>
                                    </p:animEffect>
                                  </p:childTnLst>
                                </p:cTn>
                              </p:par>
                            </p:childTnLst>
                          </p:cTn>
                        </p:par>
                      </p:childTnLst>
                    </p:cTn>
                  </p:par>
                  <p:par>
                    <p:cTn id="29" fill="hold">
                      <p:stCondLst>
                        <p:cond delay="indefinite"/>
                      </p:stCondLst>
                      <p:childTnLst>
                        <p:par>
                          <p:cTn id="30" fill="hold">
                            <p:stCondLst>
                              <p:cond delay="0"/>
                            </p:stCondLst>
                            <p:childTnLst>
                              <p:par>
                                <p:cTn id="31" presetID="41" presetClass="entr" presetSubtype="0" fill="hold" grpId="0" nodeType="clickEffect">
                                  <p:stCondLst>
                                    <p:cond delay="0"/>
                                  </p:stCondLst>
                                  <p:iterate type="lt">
                                    <p:tmPct val="10000"/>
                                  </p:iterate>
                                  <p:childTnLst>
                                    <p:set>
                                      <p:cBhvr>
                                        <p:cTn id="32" dur="1" fill="hold">
                                          <p:stCondLst>
                                            <p:cond delay="0"/>
                                          </p:stCondLst>
                                        </p:cTn>
                                        <p:tgtEl>
                                          <p:spTgt spid="22535"/>
                                        </p:tgtEl>
                                        <p:attrNameLst>
                                          <p:attrName>style.visibility</p:attrName>
                                        </p:attrNameLst>
                                      </p:cBhvr>
                                      <p:to>
                                        <p:strVal val="visible"/>
                                      </p:to>
                                    </p:set>
                                    <p:anim calcmode="lin" valueType="num">
                                      <p:cBhvr>
                                        <p:cTn id="33" dur="500" fill="hold"/>
                                        <p:tgtEl>
                                          <p:spTgt spid="22535"/>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22535"/>
                                        </p:tgtEl>
                                        <p:attrNameLst>
                                          <p:attrName>ppt_y</p:attrName>
                                        </p:attrNameLst>
                                      </p:cBhvr>
                                      <p:tavLst>
                                        <p:tav tm="0">
                                          <p:val>
                                            <p:strVal val="#ppt_y"/>
                                          </p:val>
                                        </p:tav>
                                        <p:tav tm="100000">
                                          <p:val>
                                            <p:strVal val="#ppt_y"/>
                                          </p:val>
                                        </p:tav>
                                      </p:tavLst>
                                    </p:anim>
                                    <p:anim calcmode="lin" valueType="num">
                                      <p:cBhvr>
                                        <p:cTn id="35" dur="500" fill="hold"/>
                                        <p:tgtEl>
                                          <p:spTgt spid="22535"/>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22535"/>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22535"/>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22537"/>
                                        </p:tgtEl>
                                        <p:attrNameLst>
                                          <p:attrName>style.visibility</p:attrName>
                                        </p:attrNameLst>
                                      </p:cBhvr>
                                      <p:to>
                                        <p:strVal val="visible"/>
                                      </p:to>
                                    </p:set>
                                    <p:anim calcmode="lin" valueType="num">
                                      <p:cBhvr>
                                        <p:cTn id="42" dur="1000" fill="hold"/>
                                        <p:tgtEl>
                                          <p:spTgt spid="22537"/>
                                        </p:tgtEl>
                                        <p:attrNameLst>
                                          <p:attrName>ppt_w</p:attrName>
                                        </p:attrNameLst>
                                      </p:cBhvr>
                                      <p:tavLst>
                                        <p:tav tm="0">
                                          <p:val>
                                            <p:strVal val="#ppt_w+.3"/>
                                          </p:val>
                                        </p:tav>
                                        <p:tav tm="100000">
                                          <p:val>
                                            <p:strVal val="#ppt_w"/>
                                          </p:val>
                                        </p:tav>
                                      </p:tavLst>
                                    </p:anim>
                                    <p:anim calcmode="lin" valueType="num">
                                      <p:cBhvr>
                                        <p:cTn id="43" dur="1000" fill="hold"/>
                                        <p:tgtEl>
                                          <p:spTgt spid="22537"/>
                                        </p:tgtEl>
                                        <p:attrNameLst>
                                          <p:attrName>ppt_h</p:attrName>
                                        </p:attrNameLst>
                                      </p:cBhvr>
                                      <p:tavLst>
                                        <p:tav tm="0">
                                          <p:val>
                                            <p:strVal val="#ppt_h"/>
                                          </p:val>
                                        </p:tav>
                                        <p:tav tm="100000">
                                          <p:val>
                                            <p:strVal val="#ppt_h"/>
                                          </p:val>
                                        </p:tav>
                                      </p:tavLst>
                                    </p:anim>
                                    <p:animEffect transition="in" filter="fade">
                                      <p:cBhvr>
                                        <p:cTn id="44" dur="1000"/>
                                        <p:tgtEl>
                                          <p:spTgt spid="22537"/>
                                        </p:tgtEl>
                                      </p:cBhvr>
                                    </p:animEffect>
                                  </p:childTnLst>
                                </p:cTn>
                              </p:par>
                            </p:childTnLst>
                          </p:cTn>
                        </p:par>
                      </p:childTnLst>
                    </p:cTn>
                  </p:par>
                  <p:par>
                    <p:cTn id="45" fill="hold">
                      <p:stCondLst>
                        <p:cond delay="indefinite"/>
                      </p:stCondLst>
                      <p:childTnLst>
                        <p:par>
                          <p:cTn id="46" fill="hold">
                            <p:stCondLst>
                              <p:cond delay="0"/>
                            </p:stCondLst>
                            <p:childTnLst>
                              <p:par>
                                <p:cTn id="47" presetID="25" presetClass="entr" presetSubtype="0" fill="hold" grpId="0" nodeType="clickEffect">
                                  <p:stCondLst>
                                    <p:cond delay="0"/>
                                  </p:stCondLst>
                                  <p:childTnLst>
                                    <p:set>
                                      <p:cBhvr>
                                        <p:cTn id="48" dur="1" fill="hold">
                                          <p:stCondLst>
                                            <p:cond delay="0"/>
                                          </p:stCondLst>
                                        </p:cTn>
                                        <p:tgtEl>
                                          <p:spTgt spid="22544"/>
                                        </p:tgtEl>
                                        <p:attrNameLst>
                                          <p:attrName>style.visibility</p:attrName>
                                        </p:attrNameLst>
                                      </p:cBhvr>
                                      <p:to>
                                        <p:strVal val="visible"/>
                                      </p:to>
                                    </p:set>
                                    <p:anim calcmode="lin" valueType="num">
                                      <p:cBhvr>
                                        <p:cTn id="49" dur="500" decel="50000" fill="hold">
                                          <p:stCondLst>
                                            <p:cond delay="0"/>
                                          </p:stCondLst>
                                        </p:cTn>
                                        <p:tgtEl>
                                          <p:spTgt spid="22544"/>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22544"/>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22544"/>
                                        </p:tgtEl>
                                        <p:attrNameLst>
                                          <p:attrName>ppt_w</p:attrName>
                                        </p:attrNameLst>
                                      </p:cBhvr>
                                      <p:tavLst>
                                        <p:tav tm="0">
                                          <p:val>
                                            <p:strVal val="#ppt_w*.05"/>
                                          </p:val>
                                        </p:tav>
                                        <p:tav tm="100000">
                                          <p:val>
                                            <p:strVal val="#ppt_w"/>
                                          </p:val>
                                        </p:tav>
                                      </p:tavLst>
                                    </p:anim>
                                    <p:anim calcmode="lin" valueType="num">
                                      <p:cBhvr>
                                        <p:cTn id="52" dur="1000" fill="hold"/>
                                        <p:tgtEl>
                                          <p:spTgt spid="22544"/>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22544"/>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22544"/>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22544"/>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22544"/>
                                        </p:tgtEl>
                                      </p:cBhvr>
                                    </p:animEffect>
                                  </p:childTnLst>
                                </p:cTn>
                              </p:par>
                            </p:childTnLst>
                          </p:cTn>
                        </p:par>
                      </p:childTnLst>
                    </p:cTn>
                  </p:par>
                  <p:par>
                    <p:cTn id="57" fill="hold">
                      <p:stCondLst>
                        <p:cond delay="indefinite"/>
                      </p:stCondLst>
                      <p:childTnLst>
                        <p:par>
                          <p:cTn id="58" fill="hold">
                            <p:stCondLst>
                              <p:cond delay="0"/>
                            </p:stCondLst>
                            <p:childTnLst>
                              <p:par>
                                <p:cTn id="59" presetID="41" presetClass="entr" presetSubtype="0" fill="hold" grpId="0" nodeType="clickEffect">
                                  <p:stCondLst>
                                    <p:cond delay="0"/>
                                  </p:stCondLst>
                                  <p:iterate type="lt">
                                    <p:tmPct val="10000"/>
                                  </p:iterate>
                                  <p:childTnLst>
                                    <p:set>
                                      <p:cBhvr>
                                        <p:cTn id="60" dur="1" fill="hold">
                                          <p:stCondLst>
                                            <p:cond delay="0"/>
                                          </p:stCondLst>
                                        </p:cTn>
                                        <p:tgtEl>
                                          <p:spTgt spid="22536"/>
                                        </p:tgtEl>
                                        <p:attrNameLst>
                                          <p:attrName>style.visibility</p:attrName>
                                        </p:attrNameLst>
                                      </p:cBhvr>
                                      <p:to>
                                        <p:strVal val="visible"/>
                                      </p:to>
                                    </p:set>
                                    <p:anim calcmode="lin" valueType="num">
                                      <p:cBhvr>
                                        <p:cTn id="61" dur="500" fill="hold"/>
                                        <p:tgtEl>
                                          <p:spTgt spid="22536"/>
                                        </p:tgtEl>
                                        <p:attrNameLst>
                                          <p:attrName>ppt_x</p:attrName>
                                        </p:attrNameLst>
                                      </p:cBhvr>
                                      <p:tavLst>
                                        <p:tav tm="0">
                                          <p:val>
                                            <p:strVal val="#ppt_x"/>
                                          </p:val>
                                        </p:tav>
                                        <p:tav tm="50000">
                                          <p:val>
                                            <p:strVal val="#ppt_x+.1"/>
                                          </p:val>
                                        </p:tav>
                                        <p:tav tm="100000">
                                          <p:val>
                                            <p:strVal val="#ppt_x"/>
                                          </p:val>
                                        </p:tav>
                                      </p:tavLst>
                                    </p:anim>
                                    <p:anim calcmode="lin" valueType="num">
                                      <p:cBhvr>
                                        <p:cTn id="62" dur="500" fill="hold"/>
                                        <p:tgtEl>
                                          <p:spTgt spid="22536"/>
                                        </p:tgtEl>
                                        <p:attrNameLst>
                                          <p:attrName>ppt_y</p:attrName>
                                        </p:attrNameLst>
                                      </p:cBhvr>
                                      <p:tavLst>
                                        <p:tav tm="0">
                                          <p:val>
                                            <p:strVal val="#ppt_y"/>
                                          </p:val>
                                        </p:tav>
                                        <p:tav tm="100000">
                                          <p:val>
                                            <p:strVal val="#ppt_y"/>
                                          </p:val>
                                        </p:tav>
                                      </p:tavLst>
                                    </p:anim>
                                    <p:anim calcmode="lin" valueType="num">
                                      <p:cBhvr>
                                        <p:cTn id="63" dur="500" fill="hold"/>
                                        <p:tgtEl>
                                          <p:spTgt spid="22536"/>
                                        </p:tgtEl>
                                        <p:attrNameLst>
                                          <p:attrName>ppt_h</p:attrName>
                                        </p:attrNameLst>
                                      </p:cBhvr>
                                      <p:tavLst>
                                        <p:tav tm="0">
                                          <p:val>
                                            <p:strVal val="#ppt_h/10"/>
                                          </p:val>
                                        </p:tav>
                                        <p:tav tm="50000">
                                          <p:val>
                                            <p:strVal val="#ppt_h+.01"/>
                                          </p:val>
                                        </p:tav>
                                        <p:tav tm="100000">
                                          <p:val>
                                            <p:strVal val="#ppt_h"/>
                                          </p:val>
                                        </p:tav>
                                      </p:tavLst>
                                    </p:anim>
                                    <p:anim calcmode="lin" valueType="num">
                                      <p:cBhvr>
                                        <p:cTn id="64" dur="500" fill="hold"/>
                                        <p:tgtEl>
                                          <p:spTgt spid="22536"/>
                                        </p:tgtEl>
                                        <p:attrNameLst>
                                          <p:attrName>ppt_w</p:attrName>
                                        </p:attrNameLst>
                                      </p:cBhvr>
                                      <p:tavLst>
                                        <p:tav tm="0">
                                          <p:val>
                                            <p:strVal val="#ppt_w/10"/>
                                          </p:val>
                                        </p:tav>
                                        <p:tav tm="50000">
                                          <p:val>
                                            <p:strVal val="#ppt_w+.01"/>
                                          </p:val>
                                        </p:tav>
                                        <p:tav tm="100000">
                                          <p:val>
                                            <p:strVal val="#ppt_w"/>
                                          </p:val>
                                        </p:tav>
                                      </p:tavLst>
                                    </p:anim>
                                    <p:animEffect transition="in" filter="fade">
                                      <p:cBhvr>
                                        <p:cTn id="65" dur="500" tmFilter="0,0; .5, 1; 1, 1"/>
                                        <p:tgtEl>
                                          <p:spTgt spid="22536"/>
                                        </p:tgtEl>
                                      </p:cBhvr>
                                    </p:animEffect>
                                  </p:childTnLst>
                                </p:cTn>
                              </p:par>
                            </p:childTnLst>
                          </p:cTn>
                        </p:par>
                      </p:childTnLst>
                    </p:cTn>
                  </p:par>
                  <p:par>
                    <p:cTn id="66" fill="hold">
                      <p:stCondLst>
                        <p:cond delay="indefinite"/>
                      </p:stCondLst>
                      <p:childTnLst>
                        <p:par>
                          <p:cTn id="67" fill="hold">
                            <p:stCondLst>
                              <p:cond delay="0"/>
                            </p:stCondLst>
                            <p:childTnLst>
                              <p:par>
                                <p:cTn id="68" presetID="25" presetClass="entr" presetSubtype="0" fill="hold" grpId="0" nodeType="clickEffect">
                                  <p:stCondLst>
                                    <p:cond delay="0"/>
                                  </p:stCondLst>
                                  <p:childTnLst>
                                    <p:set>
                                      <p:cBhvr>
                                        <p:cTn id="69" dur="1" fill="hold">
                                          <p:stCondLst>
                                            <p:cond delay="0"/>
                                          </p:stCondLst>
                                        </p:cTn>
                                        <p:tgtEl>
                                          <p:spTgt spid="22546"/>
                                        </p:tgtEl>
                                        <p:attrNameLst>
                                          <p:attrName>style.visibility</p:attrName>
                                        </p:attrNameLst>
                                      </p:cBhvr>
                                      <p:to>
                                        <p:strVal val="visible"/>
                                      </p:to>
                                    </p:set>
                                    <p:anim calcmode="lin" valueType="num">
                                      <p:cBhvr>
                                        <p:cTn id="70" dur="500" decel="50000" fill="hold">
                                          <p:stCondLst>
                                            <p:cond delay="0"/>
                                          </p:stCondLst>
                                        </p:cTn>
                                        <p:tgtEl>
                                          <p:spTgt spid="22546"/>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22546"/>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22546"/>
                                        </p:tgtEl>
                                        <p:attrNameLst>
                                          <p:attrName>ppt_w</p:attrName>
                                        </p:attrNameLst>
                                      </p:cBhvr>
                                      <p:tavLst>
                                        <p:tav tm="0">
                                          <p:val>
                                            <p:strVal val="#ppt_w*.05"/>
                                          </p:val>
                                        </p:tav>
                                        <p:tav tm="100000">
                                          <p:val>
                                            <p:strVal val="#ppt_w"/>
                                          </p:val>
                                        </p:tav>
                                      </p:tavLst>
                                    </p:anim>
                                    <p:anim calcmode="lin" valueType="num">
                                      <p:cBhvr>
                                        <p:cTn id="73" dur="1000" fill="hold"/>
                                        <p:tgtEl>
                                          <p:spTgt spid="22546"/>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22546"/>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22546"/>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22546"/>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22546"/>
                                        </p:tgtEl>
                                      </p:cBhvr>
                                    </p:animEffect>
                                  </p:childTnLst>
                                </p:cTn>
                              </p:par>
                            </p:childTnLst>
                          </p:cTn>
                        </p:par>
                      </p:childTnLst>
                    </p:cTn>
                  </p:par>
                  <p:par>
                    <p:cTn id="78" fill="hold">
                      <p:stCondLst>
                        <p:cond delay="indefinite"/>
                      </p:stCondLst>
                      <p:childTnLst>
                        <p:par>
                          <p:cTn id="79" fill="hold">
                            <p:stCondLst>
                              <p:cond delay="0"/>
                            </p:stCondLst>
                            <p:childTnLst>
                              <p:par>
                                <p:cTn id="80" presetID="39" presetClass="entr" presetSubtype="0" accel="100000" fill="hold" grpId="0" nodeType="clickEffect">
                                  <p:stCondLst>
                                    <p:cond delay="0"/>
                                  </p:stCondLst>
                                  <p:childTnLst>
                                    <p:set>
                                      <p:cBhvr>
                                        <p:cTn id="81" dur="1" fill="hold">
                                          <p:stCondLst>
                                            <p:cond delay="0"/>
                                          </p:stCondLst>
                                        </p:cTn>
                                        <p:tgtEl>
                                          <p:spTgt spid="22538"/>
                                        </p:tgtEl>
                                        <p:attrNameLst>
                                          <p:attrName>style.visibility</p:attrName>
                                        </p:attrNameLst>
                                      </p:cBhvr>
                                      <p:to>
                                        <p:strVal val="visible"/>
                                      </p:to>
                                    </p:set>
                                    <p:anim calcmode="lin" valueType="num">
                                      <p:cBhvr>
                                        <p:cTn id="82" dur="500" fill="hold"/>
                                        <p:tgtEl>
                                          <p:spTgt spid="22538"/>
                                        </p:tgtEl>
                                        <p:attrNameLst>
                                          <p:attrName>ppt_h</p:attrName>
                                        </p:attrNameLst>
                                      </p:cBhvr>
                                      <p:tavLst>
                                        <p:tav tm="0">
                                          <p:val>
                                            <p:strVal val="#ppt_h/20"/>
                                          </p:val>
                                        </p:tav>
                                        <p:tav tm="50000">
                                          <p:val>
                                            <p:strVal val="#ppt_h/20"/>
                                          </p:val>
                                        </p:tav>
                                        <p:tav tm="100000">
                                          <p:val>
                                            <p:strVal val="#ppt_h"/>
                                          </p:val>
                                        </p:tav>
                                      </p:tavLst>
                                    </p:anim>
                                    <p:anim calcmode="lin" valueType="num">
                                      <p:cBhvr>
                                        <p:cTn id="83" dur="500" fill="hold"/>
                                        <p:tgtEl>
                                          <p:spTgt spid="22538"/>
                                        </p:tgtEl>
                                        <p:attrNameLst>
                                          <p:attrName>ppt_w</p:attrName>
                                        </p:attrNameLst>
                                      </p:cBhvr>
                                      <p:tavLst>
                                        <p:tav tm="0">
                                          <p:val>
                                            <p:strVal val="#ppt_w+.3"/>
                                          </p:val>
                                        </p:tav>
                                        <p:tav tm="50000">
                                          <p:val>
                                            <p:strVal val="#ppt_w+.3"/>
                                          </p:val>
                                        </p:tav>
                                        <p:tav tm="100000">
                                          <p:val>
                                            <p:strVal val="#ppt_w"/>
                                          </p:val>
                                        </p:tav>
                                      </p:tavLst>
                                    </p:anim>
                                    <p:anim calcmode="lin" valueType="num">
                                      <p:cBhvr>
                                        <p:cTn id="84" dur="500" fill="hold"/>
                                        <p:tgtEl>
                                          <p:spTgt spid="22538"/>
                                        </p:tgtEl>
                                        <p:attrNameLst>
                                          <p:attrName>ppt_x</p:attrName>
                                        </p:attrNameLst>
                                      </p:cBhvr>
                                      <p:tavLst>
                                        <p:tav tm="0">
                                          <p:val>
                                            <p:strVal val="#ppt_x-.3"/>
                                          </p:val>
                                        </p:tav>
                                        <p:tav tm="50000">
                                          <p:val>
                                            <p:strVal val="#ppt_x"/>
                                          </p:val>
                                        </p:tav>
                                        <p:tav tm="100000">
                                          <p:val>
                                            <p:strVal val="#ppt_x"/>
                                          </p:val>
                                        </p:tav>
                                      </p:tavLst>
                                    </p:anim>
                                    <p:anim calcmode="lin" valueType="num">
                                      <p:cBhvr>
                                        <p:cTn id="85" dur="500" fill="hold"/>
                                        <p:tgtEl>
                                          <p:spTgt spid="22538"/>
                                        </p:tgtEl>
                                        <p:attrNameLst>
                                          <p:attrName>ppt_y</p:attrName>
                                        </p:attrNameLst>
                                      </p:cBhvr>
                                      <p:tavLst>
                                        <p:tav tm="0">
                                          <p:val>
                                            <p:strVal val="#ppt_y"/>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18" presetClass="entr" presetSubtype="12" fill="hold" grpId="0" nodeType="clickEffect">
                                  <p:stCondLst>
                                    <p:cond delay="0"/>
                                  </p:stCondLst>
                                  <p:childTnLst>
                                    <p:set>
                                      <p:cBhvr>
                                        <p:cTn id="89" dur="1" fill="hold">
                                          <p:stCondLst>
                                            <p:cond delay="0"/>
                                          </p:stCondLst>
                                        </p:cTn>
                                        <p:tgtEl>
                                          <p:spTgt spid="22541"/>
                                        </p:tgtEl>
                                        <p:attrNameLst>
                                          <p:attrName>style.visibility</p:attrName>
                                        </p:attrNameLst>
                                      </p:cBhvr>
                                      <p:to>
                                        <p:strVal val="visible"/>
                                      </p:to>
                                    </p:set>
                                    <p:animEffect transition="in" filter="strips(downLeft)">
                                      <p:cBhvr>
                                        <p:cTn id="90" dur="500"/>
                                        <p:tgtEl>
                                          <p:spTgt spid="22541"/>
                                        </p:tgtEl>
                                      </p:cBhvr>
                                    </p:animEffect>
                                  </p:childTnLst>
                                </p:cTn>
                              </p:par>
                            </p:childTnLst>
                          </p:cTn>
                        </p:par>
                      </p:childTnLst>
                    </p:cTn>
                  </p:par>
                  <p:par>
                    <p:cTn id="91" fill="hold">
                      <p:stCondLst>
                        <p:cond delay="indefinite"/>
                      </p:stCondLst>
                      <p:childTnLst>
                        <p:par>
                          <p:cTn id="92" fill="hold">
                            <p:stCondLst>
                              <p:cond delay="0"/>
                            </p:stCondLst>
                            <p:childTnLst>
                              <p:par>
                                <p:cTn id="93" presetID="25" presetClass="entr" presetSubtype="0" fill="hold" grpId="0" nodeType="clickEffect">
                                  <p:stCondLst>
                                    <p:cond delay="0"/>
                                  </p:stCondLst>
                                  <p:childTnLst>
                                    <p:set>
                                      <p:cBhvr>
                                        <p:cTn id="94" dur="1" fill="hold">
                                          <p:stCondLst>
                                            <p:cond delay="0"/>
                                          </p:stCondLst>
                                        </p:cTn>
                                        <p:tgtEl>
                                          <p:spTgt spid="22545"/>
                                        </p:tgtEl>
                                        <p:attrNameLst>
                                          <p:attrName>style.visibility</p:attrName>
                                        </p:attrNameLst>
                                      </p:cBhvr>
                                      <p:to>
                                        <p:strVal val="visible"/>
                                      </p:to>
                                    </p:set>
                                    <p:anim calcmode="lin" valueType="num">
                                      <p:cBhvr>
                                        <p:cTn id="95" dur="500" decel="50000" fill="hold">
                                          <p:stCondLst>
                                            <p:cond delay="0"/>
                                          </p:stCondLst>
                                        </p:cTn>
                                        <p:tgtEl>
                                          <p:spTgt spid="22545"/>
                                        </p:tgtEl>
                                        <p:attrNameLst>
                                          <p:attrName>style.rotation</p:attrName>
                                        </p:attrNameLst>
                                      </p:cBhvr>
                                      <p:tavLst>
                                        <p:tav tm="0">
                                          <p:val>
                                            <p:fltVal val="-90"/>
                                          </p:val>
                                        </p:tav>
                                        <p:tav tm="100000">
                                          <p:val>
                                            <p:fltVal val="0"/>
                                          </p:val>
                                        </p:tav>
                                      </p:tavLst>
                                    </p:anim>
                                    <p:anim calcmode="lin" valueType="num">
                                      <p:cBhvr>
                                        <p:cTn id="96" dur="500" decel="50000" fill="hold">
                                          <p:stCondLst>
                                            <p:cond delay="0"/>
                                          </p:stCondLst>
                                        </p:cTn>
                                        <p:tgtEl>
                                          <p:spTgt spid="22545"/>
                                        </p:tgtEl>
                                        <p:attrNameLst>
                                          <p:attrName>ppt_w</p:attrName>
                                        </p:attrNameLst>
                                      </p:cBhvr>
                                      <p:tavLst>
                                        <p:tav tm="0">
                                          <p:val>
                                            <p:strVal val="#ppt_w"/>
                                          </p:val>
                                        </p:tav>
                                        <p:tav tm="100000">
                                          <p:val>
                                            <p:strVal val="#ppt_w*.05"/>
                                          </p:val>
                                        </p:tav>
                                      </p:tavLst>
                                    </p:anim>
                                    <p:anim calcmode="lin" valueType="num">
                                      <p:cBhvr>
                                        <p:cTn id="97" dur="500" accel="50000" fill="hold">
                                          <p:stCondLst>
                                            <p:cond delay="500"/>
                                          </p:stCondLst>
                                        </p:cTn>
                                        <p:tgtEl>
                                          <p:spTgt spid="22545"/>
                                        </p:tgtEl>
                                        <p:attrNameLst>
                                          <p:attrName>ppt_w</p:attrName>
                                        </p:attrNameLst>
                                      </p:cBhvr>
                                      <p:tavLst>
                                        <p:tav tm="0">
                                          <p:val>
                                            <p:strVal val="#ppt_w*.05"/>
                                          </p:val>
                                        </p:tav>
                                        <p:tav tm="100000">
                                          <p:val>
                                            <p:strVal val="#ppt_w"/>
                                          </p:val>
                                        </p:tav>
                                      </p:tavLst>
                                    </p:anim>
                                    <p:anim calcmode="lin" valueType="num">
                                      <p:cBhvr>
                                        <p:cTn id="98" dur="1000" fill="hold"/>
                                        <p:tgtEl>
                                          <p:spTgt spid="22545"/>
                                        </p:tgtEl>
                                        <p:attrNameLst>
                                          <p:attrName>ppt_h</p:attrName>
                                        </p:attrNameLst>
                                      </p:cBhvr>
                                      <p:tavLst>
                                        <p:tav tm="0">
                                          <p:val>
                                            <p:strVal val="#ppt_h"/>
                                          </p:val>
                                        </p:tav>
                                        <p:tav tm="100000">
                                          <p:val>
                                            <p:strVal val="#ppt_h"/>
                                          </p:val>
                                        </p:tav>
                                      </p:tavLst>
                                    </p:anim>
                                    <p:anim calcmode="lin" valueType="num">
                                      <p:cBhvr>
                                        <p:cTn id="99" dur="500" decel="50000" fill="hold">
                                          <p:stCondLst>
                                            <p:cond delay="0"/>
                                          </p:stCondLst>
                                        </p:cTn>
                                        <p:tgtEl>
                                          <p:spTgt spid="22545"/>
                                        </p:tgtEl>
                                        <p:attrNameLst>
                                          <p:attrName>ppt_x</p:attrName>
                                        </p:attrNameLst>
                                      </p:cBhvr>
                                      <p:tavLst>
                                        <p:tav tm="0">
                                          <p:val>
                                            <p:strVal val="#ppt_x+.4"/>
                                          </p:val>
                                        </p:tav>
                                        <p:tav tm="100000">
                                          <p:val>
                                            <p:strVal val="#ppt_x"/>
                                          </p:val>
                                        </p:tav>
                                      </p:tavLst>
                                    </p:anim>
                                    <p:anim calcmode="lin" valueType="num">
                                      <p:cBhvr>
                                        <p:cTn id="100" dur="500" decel="50000" fill="hold">
                                          <p:stCondLst>
                                            <p:cond delay="0"/>
                                          </p:stCondLst>
                                        </p:cTn>
                                        <p:tgtEl>
                                          <p:spTgt spid="22545"/>
                                        </p:tgtEl>
                                        <p:attrNameLst>
                                          <p:attrName>ppt_y</p:attrName>
                                        </p:attrNameLst>
                                      </p:cBhvr>
                                      <p:tavLst>
                                        <p:tav tm="0">
                                          <p:val>
                                            <p:strVal val="#ppt_y-.2"/>
                                          </p:val>
                                        </p:tav>
                                        <p:tav tm="100000">
                                          <p:val>
                                            <p:strVal val="#ppt_y+.1"/>
                                          </p:val>
                                        </p:tav>
                                      </p:tavLst>
                                    </p:anim>
                                    <p:anim calcmode="lin" valueType="num">
                                      <p:cBhvr>
                                        <p:cTn id="101" dur="500" accel="50000" fill="hold">
                                          <p:stCondLst>
                                            <p:cond delay="500"/>
                                          </p:stCondLst>
                                        </p:cTn>
                                        <p:tgtEl>
                                          <p:spTgt spid="22545"/>
                                        </p:tgtEl>
                                        <p:attrNameLst>
                                          <p:attrName>ppt_y</p:attrName>
                                        </p:attrNameLst>
                                      </p:cBhvr>
                                      <p:tavLst>
                                        <p:tav tm="0">
                                          <p:val>
                                            <p:strVal val="#ppt_y+.1"/>
                                          </p:val>
                                        </p:tav>
                                        <p:tav tm="100000">
                                          <p:val>
                                            <p:strVal val="#ppt_y"/>
                                          </p:val>
                                        </p:tav>
                                      </p:tavLst>
                                    </p:anim>
                                    <p:animEffect transition="in" filter="fade">
                                      <p:cBhvr>
                                        <p:cTn id="102" dur="1000" decel="50000">
                                          <p:stCondLst>
                                            <p:cond delay="0"/>
                                          </p:stCondLst>
                                        </p:cTn>
                                        <p:tgtEl>
                                          <p:spTgt spid="22545"/>
                                        </p:tgtEl>
                                      </p:cBhvr>
                                    </p:animEffect>
                                  </p:childTnLst>
                                </p:cTn>
                              </p:par>
                            </p:childTnLst>
                          </p:cTn>
                        </p:par>
                      </p:childTnLst>
                    </p:cTn>
                  </p:par>
                  <p:par>
                    <p:cTn id="103" fill="hold">
                      <p:stCondLst>
                        <p:cond delay="indefinite"/>
                      </p:stCondLst>
                      <p:childTnLst>
                        <p:par>
                          <p:cTn id="104" fill="hold">
                            <p:stCondLst>
                              <p:cond delay="0"/>
                            </p:stCondLst>
                            <p:childTnLst>
                              <p:par>
                                <p:cTn id="105" presetID="39" presetClass="entr" presetSubtype="0" accel="100000" fill="hold" grpId="0" nodeType="clickEffect">
                                  <p:stCondLst>
                                    <p:cond delay="0"/>
                                  </p:stCondLst>
                                  <p:childTnLst>
                                    <p:set>
                                      <p:cBhvr>
                                        <p:cTn id="106" dur="1" fill="hold">
                                          <p:stCondLst>
                                            <p:cond delay="0"/>
                                          </p:stCondLst>
                                        </p:cTn>
                                        <p:tgtEl>
                                          <p:spTgt spid="22539"/>
                                        </p:tgtEl>
                                        <p:attrNameLst>
                                          <p:attrName>style.visibility</p:attrName>
                                        </p:attrNameLst>
                                      </p:cBhvr>
                                      <p:to>
                                        <p:strVal val="visible"/>
                                      </p:to>
                                    </p:set>
                                    <p:anim calcmode="lin" valueType="num">
                                      <p:cBhvr>
                                        <p:cTn id="107" dur="500" fill="hold"/>
                                        <p:tgtEl>
                                          <p:spTgt spid="22539"/>
                                        </p:tgtEl>
                                        <p:attrNameLst>
                                          <p:attrName>ppt_h</p:attrName>
                                        </p:attrNameLst>
                                      </p:cBhvr>
                                      <p:tavLst>
                                        <p:tav tm="0">
                                          <p:val>
                                            <p:strVal val="#ppt_h/20"/>
                                          </p:val>
                                        </p:tav>
                                        <p:tav tm="50000">
                                          <p:val>
                                            <p:strVal val="#ppt_h/20"/>
                                          </p:val>
                                        </p:tav>
                                        <p:tav tm="100000">
                                          <p:val>
                                            <p:strVal val="#ppt_h"/>
                                          </p:val>
                                        </p:tav>
                                      </p:tavLst>
                                    </p:anim>
                                    <p:anim calcmode="lin" valueType="num">
                                      <p:cBhvr>
                                        <p:cTn id="108" dur="500" fill="hold"/>
                                        <p:tgtEl>
                                          <p:spTgt spid="22539"/>
                                        </p:tgtEl>
                                        <p:attrNameLst>
                                          <p:attrName>ppt_w</p:attrName>
                                        </p:attrNameLst>
                                      </p:cBhvr>
                                      <p:tavLst>
                                        <p:tav tm="0">
                                          <p:val>
                                            <p:strVal val="#ppt_w+.3"/>
                                          </p:val>
                                        </p:tav>
                                        <p:tav tm="50000">
                                          <p:val>
                                            <p:strVal val="#ppt_w+.3"/>
                                          </p:val>
                                        </p:tav>
                                        <p:tav tm="100000">
                                          <p:val>
                                            <p:strVal val="#ppt_w"/>
                                          </p:val>
                                        </p:tav>
                                      </p:tavLst>
                                    </p:anim>
                                    <p:anim calcmode="lin" valueType="num">
                                      <p:cBhvr>
                                        <p:cTn id="109" dur="500" fill="hold"/>
                                        <p:tgtEl>
                                          <p:spTgt spid="22539"/>
                                        </p:tgtEl>
                                        <p:attrNameLst>
                                          <p:attrName>ppt_x</p:attrName>
                                        </p:attrNameLst>
                                      </p:cBhvr>
                                      <p:tavLst>
                                        <p:tav tm="0">
                                          <p:val>
                                            <p:strVal val="#ppt_x-.3"/>
                                          </p:val>
                                        </p:tav>
                                        <p:tav tm="50000">
                                          <p:val>
                                            <p:strVal val="#ppt_x"/>
                                          </p:val>
                                        </p:tav>
                                        <p:tav tm="100000">
                                          <p:val>
                                            <p:strVal val="#ppt_x"/>
                                          </p:val>
                                        </p:tav>
                                      </p:tavLst>
                                    </p:anim>
                                    <p:anim calcmode="lin" valueType="num">
                                      <p:cBhvr>
                                        <p:cTn id="110" dur="500" fill="hold"/>
                                        <p:tgtEl>
                                          <p:spTgt spid="22539"/>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18" presetClass="entr" presetSubtype="12" fill="hold" grpId="0" nodeType="clickEffect">
                                  <p:stCondLst>
                                    <p:cond delay="0"/>
                                  </p:stCondLst>
                                  <p:childTnLst>
                                    <p:set>
                                      <p:cBhvr>
                                        <p:cTn id="114" dur="1" fill="hold">
                                          <p:stCondLst>
                                            <p:cond delay="0"/>
                                          </p:stCondLst>
                                        </p:cTn>
                                        <p:tgtEl>
                                          <p:spTgt spid="22542"/>
                                        </p:tgtEl>
                                        <p:attrNameLst>
                                          <p:attrName>style.visibility</p:attrName>
                                        </p:attrNameLst>
                                      </p:cBhvr>
                                      <p:to>
                                        <p:strVal val="visible"/>
                                      </p:to>
                                    </p:set>
                                    <p:animEffect transition="in" filter="strips(downLeft)">
                                      <p:cBhvr>
                                        <p:cTn id="115" dur="500"/>
                                        <p:tgtEl>
                                          <p:spTgt spid="22542"/>
                                        </p:tgtEl>
                                      </p:cBhvr>
                                    </p:animEffect>
                                  </p:childTnLst>
                                </p:cTn>
                              </p:par>
                            </p:childTnLst>
                          </p:cTn>
                        </p:par>
                      </p:childTnLst>
                    </p:cTn>
                  </p:par>
                  <p:par>
                    <p:cTn id="116" fill="hold">
                      <p:stCondLst>
                        <p:cond delay="indefinite"/>
                      </p:stCondLst>
                      <p:childTnLst>
                        <p:par>
                          <p:cTn id="117" fill="hold">
                            <p:stCondLst>
                              <p:cond delay="0"/>
                            </p:stCondLst>
                            <p:childTnLst>
                              <p:par>
                                <p:cTn id="118" presetID="25" presetClass="entr" presetSubtype="0" fill="hold" grpId="0" nodeType="clickEffect">
                                  <p:stCondLst>
                                    <p:cond delay="0"/>
                                  </p:stCondLst>
                                  <p:childTnLst>
                                    <p:set>
                                      <p:cBhvr>
                                        <p:cTn id="119" dur="1" fill="hold">
                                          <p:stCondLst>
                                            <p:cond delay="0"/>
                                          </p:stCondLst>
                                        </p:cTn>
                                        <p:tgtEl>
                                          <p:spTgt spid="22547"/>
                                        </p:tgtEl>
                                        <p:attrNameLst>
                                          <p:attrName>style.visibility</p:attrName>
                                        </p:attrNameLst>
                                      </p:cBhvr>
                                      <p:to>
                                        <p:strVal val="visible"/>
                                      </p:to>
                                    </p:set>
                                    <p:anim calcmode="lin" valueType="num">
                                      <p:cBhvr>
                                        <p:cTn id="120" dur="500" decel="50000" fill="hold">
                                          <p:stCondLst>
                                            <p:cond delay="0"/>
                                          </p:stCondLst>
                                        </p:cTn>
                                        <p:tgtEl>
                                          <p:spTgt spid="22547"/>
                                        </p:tgtEl>
                                        <p:attrNameLst>
                                          <p:attrName>style.rotation</p:attrName>
                                        </p:attrNameLst>
                                      </p:cBhvr>
                                      <p:tavLst>
                                        <p:tav tm="0">
                                          <p:val>
                                            <p:fltVal val="-90"/>
                                          </p:val>
                                        </p:tav>
                                        <p:tav tm="100000">
                                          <p:val>
                                            <p:fltVal val="0"/>
                                          </p:val>
                                        </p:tav>
                                      </p:tavLst>
                                    </p:anim>
                                    <p:anim calcmode="lin" valueType="num">
                                      <p:cBhvr>
                                        <p:cTn id="121" dur="500" decel="50000" fill="hold">
                                          <p:stCondLst>
                                            <p:cond delay="0"/>
                                          </p:stCondLst>
                                        </p:cTn>
                                        <p:tgtEl>
                                          <p:spTgt spid="22547"/>
                                        </p:tgtEl>
                                        <p:attrNameLst>
                                          <p:attrName>ppt_w</p:attrName>
                                        </p:attrNameLst>
                                      </p:cBhvr>
                                      <p:tavLst>
                                        <p:tav tm="0">
                                          <p:val>
                                            <p:strVal val="#ppt_w"/>
                                          </p:val>
                                        </p:tav>
                                        <p:tav tm="100000">
                                          <p:val>
                                            <p:strVal val="#ppt_w*.05"/>
                                          </p:val>
                                        </p:tav>
                                      </p:tavLst>
                                    </p:anim>
                                    <p:anim calcmode="lin" valueType="num">
                                      <p:cBhvr>
                                        <p:cTn id="122" dur="500" accel="50000" fill="hold">
                                          <p:stCondLst>
                                            <p:cond delay="500"/>
                                          </p:stCondLst>
                                        </p:cTn>
                                        <p:tgtEl>
                                          <p:spTgt spid="22547"/>
                                        </p:tgtEl>
                                        <p:attrNameLst>
                                          <p:attrName>ppt_w</p:attrName>
                                        </p:attrNameLst>
                                      </p:cBhvr>
                                      <p:tavLst>
                                        <p:tav tm="0">
                                          <p:val>
                                            <p:strVal val="#ppt_w*.05"/>
                                          </p:val>
                                        </p:tav>
                                        <p:tav tm="100000">
                                          <p:val>
                                            <p:strVal val="#ppt_w"/>
                                          </p:val>
                                        </p:tav>
                                      </p:tavLst>
                                    </p:anim>
                                    <p:anim calcmode="lin" valueType="num">
                                      <p:cBhvr>
                                        <p:cTn id="123" dur="1000" fill="hold"/>
                                        <p:tgtEl>
                                          <p:spTgt spid="22547"/>
                                        </p:tgtEl>
                                        <p:attrNameLst>
                                          <p:attrName>ppt_h</p:attrName>
                                        </p:attrNameLst>
                                      </p:cBhvr>
                                      <p:tavLst>
                                        <p:tav tm="0">
                                          <p:val>
                                            <p:strVal val="#ppt_h"/>
                                          </p:val>
                                        </p:tav>
                                        <p:tav tm="100000">
                                          <p:val>
                                            <p:strVal val="#ppt_h"/>
                                          </p:val>
                                        </p:tav>
                                      </p:tavLst>
                                    </p:anim>
                                    <p:anim calcmode="lin" valueType="num">
                                      <p:cBhvr>
                                        <p:cTn id="124" dur="500" decel="50000" fill="hold">
                                          <p:stCondLst>
                                            <p:cond delay="0"/>
                                          </p:stCondLst>
                                        </p:cTn>
                                        <p:tgtEl>
                                          <p:spTgt spid="22547"/>
                                        </p:tgtEl>
                                        <p:attrNameLst>
                                          <p:attrName>ppt_x</p:attrName>
                                        </p:attrNameLst>
                                      </p:cBhvr>
                                      <p:tavLst>
                                        <p:tav tm="0">
                                          <p:val>
                                            <p:strVal val="#ppt_x+.4"/>
                                          </p:val>
                                        </p:tav>
                                        <p:tav tm="100000">
                                          <p:val>
                                            <p:strVal val="#ppt_x"/>
                                          </p:val>
                                        </p:tav>
                                      </p:tavLst>
                                    </p:anim>
                                    <p:anim calcmode="lin" valueType="num">
                                      <p:cBhvr>
                                        <p:cTn id="125" dur="500" decel="50000" fill="hold">
                                          <p:stCondLst>
                                            <p:cond delay="0"/>
                                          </p:stCondLst>
                                        </p:cTn>
                                        <p:tgtEl>
                                          <p:spTgt spid="22547"/>
                                        </p:tgtEl>
                                        <p:attrNameLst>
                                          <p:attrName>ppt_y</p:attrName>
                                        </p:attrNameLst>
                                      </p:cBhvr>
                                      <p:tavLst>
                                        <p:tav tm="0">
                                          <p:val>
                                            <p:strVal val="#ppt_y-.2"/>
                                          </p:val>
                                        </p:tav>
                                        <p:tav tm="100000">
                                          <p:val>
                                            <p:strVal val="#ppt_y+.1"/>
                                          </p:val>
                                        </p:tav>
                                      </p:tavLst>
                                    </p:anim>
                                    <p:anim calcmode="lin" valueType="num">
                                      <p:cBhvr>
                                        <p:cTn id="126" dur="500" accel="50000" fill="hold">
                                          <p:stCondLst>
                                            <p:cond delay="500"/>
                                          </p:stCondLst>
                                        </p:cTn>
                                        <p:tgtEl>
                                          <p:spTgt spid="22547"/>
                                        </p:tgtEl>
                                        <p:attrNameLst>
                                          <p:attrName>ppt_y</p:attrName>
                                        </p:attrNameLst>
                                      </p:cBhvr>
                                      <p:tavLst>
                                        <p:tav tm="0">
                                          <p:val>
                                            <p:strVal val="#ppt_y+.1"/>
                                          </p:val>
                                        </p:tav>
                                        <p:tav tm="100000">
                                          <p:val>
                                            <p:strVal val="#ppt_y"/>
                                          </p:val>
                                        </p:tav>
                                      </p:tavLst>
                                    </p:anim>
                                    <p:animEffect transition="in" filter="fade">
                                      <p:cBhvr>
                                        <p:cTn id="127" dur="1000" decel="50000">
                                          <p:stCondLst>
                                            <p:cond delay="0"/>
                                          </p:stCondLst>
                                        </p:cTn>
                                        <p:tgtEl>
                                          <p:spTgt spid="22547"/>
                                        </p:tgtEl>
                                      </p:cBhvr>
                                    </p:animEffect>
                                  </p:childTnLst>
                                </p:cTn>
                              </p:par>
                            </p:childTnLst>
                          </p:cTn>
                        </p:par>
                      </p:childTnLst>
                    </p:cTn>
                  </p:par>
                  <p:par>
                    <p:cTn id="128" fill="hold">
                      <p:stCondLst>
                        <p:cond delay="indefinite"/>
                      </p:stCondLst>
                      <p:childTnLst>
                        <p:par>
                          <p:cTn id="129" fill="hold">
                            <p:stCondLst>
                              <p:cond delay="0"/>
                            </p:stCondLst>
                            <p:childTnLst>
                              <p:par>
                                <p:cTn id="130" presetID="39" presetClass="entr" presetSubtype="0" accel="100000" fill="hold" grpId="0" nodeType="clickEffect">
                                  <p:stCondLst>
                                    <p:cond delay="0"/>
                                  </p:stCondLst>
                                  <p:childTnLst>
                                    <p:set>
                                      <p:cBhvr>
                                        <p:cTn id="131" dur="1" fill="hold">
                                          <p:stCondLst>
                                            <p:cond delay="0"/>
                                          </p:stCondLst>
                                        </p:cTn>
                                        <p:tgtEl>
                                          <p:spTgt spid="22540"/>
                                        </p:tgtEl>
                                        <p:attrNameLst>
                                          <p:attrName>style.visibility</p:attrName>
                                        </p:attrNameLst>
                                      </p:cBhvr>
                                      <p:to>
                                        <p:strVal val="visible"/>
                                      </p:to>
                                    </p:set>
                                    <p:anim calcmode="lin" valueType="num">
                                      <p:cBhvr>
                                        <p:cTn id="132" dur="500" fill="hold"/>
                                        <p:tgtEl>
                                          <p:spTgt spid="22540"/>
                                        </p:tgtEl>
                                        <p:attrNameLst>
                                          <p:attrName>ppt_h</p:attrName>
                                        </p:attrNameLst>
                                      </p:cBhvr>
                                      <p:tavLst>
                                        <p:tav tm="0">
                                          <p:val>
                                            <p:strVal val="#ppt_h/20"/>
                                          </p:val>
                                        </p:tav>
                                        <p:tav tm="50000">
                                          <p:val>
                                            <p:strVal val="#ppt_h/20"/>
                                          </p:val>
                                        </p:tav>
                                        <p:tav tm="100000">
                                          <p:val>
                                            <p:strVal val="#ppt_h"/>
                                          </p:val>
                                        </p:tav>
                                      </p:tavLst>
                                    </p:anim>
                                    <p:anim calcmode="lin" valueType="num">
                                      <p:cBhvr>
                                        <p:cTn id="133" dur="500" fill="hold"/>
                                        <p:tgtEl>
                                          <p:spTgt spid="22540"/>
                                        </p:tgtEl>
                                        <p:attrNameLst>
                                          <p:attrName>ppt_w</p:attrName>
                                        </p:attrNameLst>
                                      </p:cBhvr>
                                      <p:tavLst>
                                        <p:tav tm="0">
                                          <p:val>
                                            <p:strVal val="#ppt_w+.3"/>
                                          </p:val>
                                        </p:tav>
                                        <p:tav tm="50000">
                                          <p:val>
                                            <p:strVal val="#ppt_w+.3"/>
                                          </p:val>
                                        </p:tav>
                                        <p:tav tm="100000">
                                          <p:val>
                                            <p:strVal val="#ppt_w"/>
                                          </p:val>
                                        </p:tav>
                                      </p:tavLst>
                                    </p:anim>
                                    <p:anim calcmode="lin" valueType="num">
                                      <p:cBhvr>
                                        <p:cTn id="134" dur="500" fill="hold"/>
                                        <p:tgtEl>
                                          <p:spTgt spid="22540"/>
                                        </p:tgtEl>
                                        <p:attrNameLst>
                                          <p:attrName>ppt_x</p:attrName>
                                        </p:attrNameLst>
                                      </p:cBhvr>
                                      <p:tavLst>
                                        <p:tav tm="0">
                                          <p:val>
                                            <p:strVal val="#ppt_x-.3"/>
                                          </p:val>
                                        </p:tav>
                                        <p:tav tm="50000">
                                          <p:val>
                                            <p:strVal val="#ppt_x"/>
                                          </p:val>
                                        </p:tav>
                                        <p:tav tm="100000">
                                          <p:val>
                                            <p:strVal val="#ppt_x"/>
                                          </p:val>
                                        </p:tav>
                                      </p:tavLst>
                                    </p:anim>
                                    <p:anim calcmode="lin" valueType="num">
                                      <p:cBhvr>
                                        <p:cTn id="135" dur="500" fill="hold"/>
                                        <p:tgtEl>
                                          <p:spTgt spid="22540"/>
                                        </p:tgtEl>
                                        <p:attrNameLst>
                                          <p:attrName>ppt_y</p:attrName>
                                        </p:attrNameLst>
                                      </p:cBhvr>
                                      <p:tavLst>
                                        <p:tav tm="0">
                                          <p:val>
                                            <p:strVal val="#ppt_y"/>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18" presetClass="entr" presetSubtype="12" fill="hold" grpId="0" nodeType="clickEffect">
                                  <p:stCondLst>
                                    <p:cond delay="0"/>
                                  </p:stCondLst>
                                  <p:childTnLst>
                                    <p:set>
                                      <p:cBhvr>
                                        <p:cTn id="139" dur="1" fill="hold">
                                          <p:stCondLst>
                                            <p:cond delay="0"/>
                                          </p:stCondLst>
                                        </p:cTn>
                                        <p:tgtEl>
                                          <p:spTgt spid="22550"/>
                                        </p:tgtEl>
                                        <p:attrNameLst>
                                          <p:attrName>style.visibility</p:attrName>
                                        </p:attrNameLst>
                                      </p:cBhvr>
                                      <p:to>
                                        <p:strVal val="visible"/>
                                      </p:to>
                                    </p:set>
                                    <p:animEffect transition="in" filter="strips(downLeft)">
                                      <p:cBhvr>
                                        <p:cTn id="140" dur="500"/>
                                        <p:tgtEl>
                                          <p:spTgt spid="225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nimBg="1"/>
      <p:bldP spid="22534" grpId="0" animBg="1"/>
      <p:bldP spid="22535" grpId="0" animBg="1"/>
      <p:bldP spid="22536" grpId="0" animBg="1"/>
      <p:bldP spid="22537" grpId="0" animBg="1"/>
      <p:bldP spid="22538" grpId="0" animBg="1"/>
      <p:bldP spid="22539" grpId="0" animBg="1"/>
      <p:bldP spid="22540" grpId="0" animBg="1"/>
      <p:bldP spid="22541" grpId="0" animBg="1"/>
      <p:bldP spid="22542" grpId="0" animBg="1"/>
      <p:bldP spid="22543" grpId="0" animBg="1"/>
      <p:bldP spid="22544" grpId="0" animBg="1"/>
      <p:bldP spid="22545" grpId="0" animBg="1"/>
      <p:bldP spid="22546" grpId="0" animBg="1"/>
      <p:bldP spid="22547" grpId="0" animBg="1"/>
      <p:bldP spid="2255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4"/>
          <p:cNvSpPr>
            <a:spLocks noGrp="1" noChangeArrowheads="1"/>
          </p:cNvSpPr>
          <p:nvPr>
            <p:ph type="title"/>
          </p:nvPr>
        </p:nvSpPr>
        <p:spPr>
          <a:xfrm>
            <a:off x="457200" y="277813"/>
            <a:ext cx="8229600" cy="1017587"/>
          </a:xfrm>
        </p:spPr>
        <p:txBody>
          <a:bodyPr/>
          <a:lstStyle/>
          <a:p>
            <a:pPr eaLnBrk="1" hangingPunct="1">
              <a:defRPr/>
            </a:pPr>
            <a:r>
              <a:rPr lang="en-US" sz="4000" dirty="0" smtClean="0"/>
              <a:t>Norma </a:t>
            </a:r>
            <a:r>
              <a:rPr lang="en-US" sz="4000" dirty="0" err="1" smtClean="0"/>
              <a:t>Khusus</a:t>
            </a:r>
            <a:r>
              <a:rPr lang="en-US" sz="4000" dirty="0" smtClean="0"/>
              <a:t> Vs Norma </a:t>
            </a:r>
            <a:r>
              <a:rPr lang="en-US" sz="4000" dirty="0" err="1" smtClean="0"/>
              <a:t>Umum</a:t>
            </a:r>
            <a:endParaRPr lang="en-US" sz="4000" dirty="0" smtClean="0"/>
          </a:p>
        </p:txBody>
      </p:sp>
      <p:sp>
        <p:nvSpPr>
          <p:cNvPr id="24581" name="Rectangle 5"/>
          <p:cNvSpPr>
            <a:spLocks noGrp="1" noChangeArrowheads="1"/>
          </p:cNvSpPr>
          <p:nvPr>
            <p:ph type="body" idx="1"/>
          </p:nvPr>
        </p:nvSpPr>
        <p:spPr/>
        <p:txBody>
          <a:bodyPr/>
          <a:lstStyle/>
          <a:p>
            <a:pPr eaLnBrk="1" hangingPunct="1">
              <a:lnSpc>
                <a:spcPct val="90000"/>
              </a:lnSpc>
              <a:defRPr/>
            </a:pPr>
            <a:r>
              <a:rPr lang="id-ID" sz="2800" smtClean="0"/>
              <a:t>Pak Imam adalah seorang dosen yang buruk, karena dalam mengajar selalu dengan cara membaca teks sehingga membuat mahasiswanya mengantuk. </a:t>
            </a:r>
            <a:endParaRPr lang="en-US" sz="2800" smtClean="0"/>
          </a:p>
          <a:p>
            <a:pPr eaLnBrk="1" hangingPunct="1">
              <a:lnSpc>
                <a:spcPct val="90000"/>
              </a:lnSpc>
              <a:defRPr/>
            </a:pPr>
            <a:r>
              <a:rPr lang="id-ID" sz="2800" smtClean="0"/>
              <a:t>Tetapi ia orang yang sopan karena memakai baju yang rapih dan selalu menyapa orang dengan ramah. Selain itu ia jujur dan dapat dipercaya. Ia selalu bersikap adil.</a:t>
            </a:r>
          </a:p>
          <a:p>
            <a:pPr eaLnBrk="1" hangingPunct="1">
              <a:lnSpc>
                <a:spcPct val="90000"/>
              </a:lnSpc>
              <a:defRPr/>
            </a:pPr>
            <a:r>
              <a:rPr lang="id-ID" sz="2800" smtClean="0"/>
              <a:t>Secara </a:t>
            </a:r>
            <a:r>
              <a:rPr lang="id-ID" sz="2800" smtClean="0">
                <a:solidFill>
                  <a:srgbClr val="FF3300"/>
                </a:solidFill>
              </a:rPr>
              <a:t>khusus</a:t>
            </a:r>
            <a:r>
              <a:rPr lang="id-ID" sz="2800" smtClean="0"/>
              <a:t>, sebagai dosen, pak Imam itu buruk. Tetapi secara </a:t>
            </a:r>
            <a:r>
              <a:rPr lang="id-ID" sz="2800" smtClean="0">
                <a:solidFill>
                  <a:srgbClr val="FF3300"/>
                </a:solidFill>
              </a:rPr>
              <a:t>umum</a:t>
            </a:r>
            <a:r>
              <a:rPr lang="id-ID" sz="2800" smtClean="0"/>
              <a:t> ia orang yang sopan dan baik</a:t>
            </a:r>
            <a:r>
              <a:rPr lang="en-US" sz="2800" smtClean="0"/>
              <a:t> hati</a:t>
            </a:r>
            <a:r>
              <a:rPr lang="id-ID" sz="2800" smtClean="0"/>
              <a:t>.</a:t>
            </a:r>
            <a:endParaRPr lang="en-US" sz="2800" smtClean="0"/>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229600" cy="941387"/>
          </a:xfrm>
        </p:spPr>
        <p:txBody>
          <a:bodyPr/>
          <a:lstStyle/>
          <a:p>
            <a:pPr eaLnBrk="1" hangingPunct="1">
              <a:defRPr/>
            </a:pPr>
            <a:r>
              <a:rPr lang="en-US" dirty="0" err="1" smtClean="0"/>
              <a:t>Etik</a:t>
            </a:r>
            <a:r>
              <a:rPr lang="id-ID" dirty="0" smtClean="0"/>
              <a:t>a</a:t>
            </a:r>
            <a:r>
              <a:rPr lang="en-US" dirty="0" smtClean="0"/>
              <a:t> </a:t>
            </a:r>
            <a:r>
              <a:rPr lang="en-US" dirty="0" err="1" smtClean="0"/>
              <a:t>dan</a:t>
            </a:r>
            <a:r>
              <a:rPr lang="en-US" dirty="0" smtClean="0"/>
              <a:t> </a:t>
            </a:r>
            <a:r>
              <a:rPr lang="en-US" dirty="0" err="1" smtClean="0"/>
              <a:t>Hukum</a:t>
            </a:r>
            <a:endParaRPr lang="en-US" dirty="0" smtClean="0"/>
          </a:p>
        </p:txBody>
      </p:sp>
      <p:sp>
        <p:nvSpPr>
          <p:cNvPr id="26627" name="Rectangle 3"/>
          <p:cNvSpPr>
            <a:spLocks noGrp="1" noChangeArrowheads="1"/>
          </p:cNvSpPr>
          <p:nvPr>
            <p:ph type="body" idx="1"/>
          </p:nvPr>
        </p:nvSpPr>
        <p:spPr/>
        <p:txBody>
          <a:bodyPr/>
          <a:lstStyle/>
          <a:p>
            <a:pPr algn="just" eaLnBrk="1" hangingPunct="1">
              <a:defRPr/>
            </a:pPr>
            <a:r>
              <a:rPr lang="id-ID" sz="4400" dirty="0" smtClean="0">
                <a:cs typeface="Times New Roman" pitchFamily="18" charset="0"/>
              </a:rPr>
              <a:t>Etika </a:t>
            </a:r>
            <a:r>
              <a:rPr lang="id-ID" sz="4400" dirty="0" smtClean="0">
                <a:cs typeface="Times New Roman" pitchFamily="18" charset="0"/>
              </a:rPr>
              <a:t>dan hukum sama sekali tidak mempunyai hubungan. </a:t>
            </a:r>
          </a:p>
          <a:p>
            <a:pPr algn="just" eaLnBrk="1" hangingPunct="1">
              <a:defRPr/>
            </a:pPr>
            <a:r>
              <a:rPr lang="id-ID" sz="4400" dirty="0" smtClean="0">
                <a:cs typeface="Times New Roman" pitchFamily="18" charset="0"/>
              </a:rPr>
              <a:t>Kalaupun ada, bisa disebut </a:t>
            </a:r>
            <a:r>
              <a:rPr lang="id-ID" sz="4400" dirty="0" smtClean="0">
                <a:cs typeface="Times New Roman" pitchFamily="18" charset="0"/>
              </a:rPr>
              <a:t>etika </a:t>
            </a:r>
            <a:r>
              <a:rPr lang="id-ID" sz="4400" dirty="0" smtClean="0">
                <a:cs typeface="Times New Roman" pitchFamily="18" charset="0"/>
              </a:rPr>
              <a:t>sebagai hukum non-formal yang sangat longgar.</a:t>
            </a:r>
            <a:endParaRPr lang="en-US" sz="4400" dirty="0" smtClean="0"/>
          </a:p>
        </p:txBody>
      </p:sp>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381000"/>
            <a:ext cx="7772400" cy="762000"/>
          </a:xfrm>
        </p:spPr>
        <p:txBody>
          <a:bodyPr/>
          <a:lstStyle/>
          <a:p>
            <a:pPr eaLnBrk="1" hangingPunct="1">
              <a:defRPr/>
            </a:pPr>
            <a:r>
              <a:rPr lang="en-US" dirty="0" err="1" smtClean="0"/>
              <a:t>Etik</a:t>
            </a:r>
            <a:r>
              <a:rPr lang="id-ID" dirty="0" smtClean="0"/>
              <a:t>a</a:t>
            </a:r>
            <a:r>
              <a:rPr lang="en-US" dirty="0" smtClean="0"/>
              <a:t> </a:t>
            </a:r>
            <a:r>
              <a:rPr lang="en-US" dirty="0" smtClean="0"/>
              <a:t>Vs </a:t>
            </a:r>
            <a:r>
              <a:rPr lang="en-US" dirty="0" err="1" smtClean="0"/>
              <a:t>Hukum</a:t>
            </a:r>
            <a:endParaRPr lang="en-US" dirty="0" smtClean="0"/>
          </a:p>
        </p:txBody>
      </p:sp>
      <p:sp>
        <p:nvSpPr>
          <p:cNvPr id="27651" name="Rectangle 3"/>
          <p:cNvSpPr>
            <a:spLocks noGrp="1" noChangeArrowheads="1"/>
          </p:cNvSpPr>
          <p:nvPr>
            <p:ph type="body" sz="half" idx="1"/>
          </p:nvPr>
        </p:nvSpPr>
        <p:spPr>
          <a:xfrm>
            <a:off x="762000" y="1371600"/>
            <a:ext cx="3810000" cy="5181600"/>
          </a:xfrm>
        </p:spPr>
        <p:txBody>
          <a:bodyPr/>
          <a:lstStyle/>
          <a:p>
            <a:pPr eaLnBrk="1" hangingPunct="1">
              <a:lnSpc>
                <a:spcPct val="90000"/>
              </a:lnSpc>
              <a:defRPr/>
            </a:pPr>
            <a:r>
              <a:rPr lang="en-US" sz="4400" smtClean="0"/>
              <a:t>Berdasarkan kesepakatan yang longgar.</a:t>
            </a:r>
          </a:p>
          <a:p>
            <a:pPr eaLnBrk="1" hangingPunct="1">
              <a:lnSpc>
                <a:spcPct val="90000"/>
              </a:lnSpc>
              <a:defRPr/>
            </a:pPr>
            <a:r>
              <a:rPr lang="en-US" sz="4400" smtClean="0"/>
              <a:t>Tidak memiliki sangsi</a:t>
            </a:r>
          </a:p>
        </p:txBody>
      </p:sp>
      <p:sp>
        <p:nvSpPr>
          <p:cNvPr id="27652" name="Rectangle 4"/>
          <p:cNvSpPr>
            <a:spLocks noGrp="1" noChangeArrowheads="1"/>
          </p:cNvSpPr>
          <p:nvPr>
            <p:ph type="body" sz="half" idx="2"/>
          </p:nvPr>
        </p:nvSpPr>
        <p:spPr>
          <a:xfrm>
            <a:off x="4648200" y="1219200"/>
            <a:ext cx="3810000" cy="5410200"/>
          </a:xfrm>
        </p:spPr>
        <p:txBody>
          <a:bodyPr/>
          <a:lstStyle/>
          <a:p>
            <a:pPr eaLnBrk="1" hangingPunct="1">
              <a:defRPr/>
            </a:pPr>
            <a:r>
              <a:rPr lang="en-US" sz="4400" smtClean="0"/>
              <a:t>Diundangkan secara formal dan tegas.</a:t>
            </a:r>
          </a:p>
          <a:p>
            <a:pPr eaLnBrk="1" hangingPunct="1">
              <a:defRPr/>
            </a:pPr>
            <a:r>
              <a:rPr lang="en-US" sz="4400" smtClean="0"/>
              <a:t>Tuntutan sangsinya jelas.</a:t>
            </a:r>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201101511.kolokium poncojari\20110518.etika\images.sma nakal5.jpg"/>
          <p:cNvPicPr>
            <a:picLocks noGrp="1" noChangeAspect="1" noChangeArrowheads="1"/>
          </p:cNvPicPr>
          <p:nvPr>
            <p:ph idx="1"/>
          </p:nvPr>
        </p:nvPicPr>
        <p:blipFill>
          <a:blip r:embed="rId2"/>
          <a:srcRect/>
          <a:stretch>
            <a:fillRect/>
          </a:stretch>
        </p:blipFill>
        <p:spPr bwMode="auto">
          <a:xfrm>
            <a:off x="914400" y="609600"/>
            <a:ext cx="7467599" cy="5562600"/>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dirty="0" err="1" smtClean="0"/>
              <a:t>Etik</a:t>
            </a:r>
            <a:r>
              <a:rPr lang="id-ID" dirty="0" smtClean="0"/>
              <a:t>a</a:t>
            </a:r>
            <a:r>
              <a:rPr lang="en-US" dirty="0" smtClean="0"/>
              <a:t> </a:t>
            </a:r>
            <a:r>
              <a:rPr lang="en-US" dirty="0" err="1" smtClean="0"/>
              <a:t>dan</a:t>
            </a:r>
            <a:r>
              <a:rPr lang="en-US" dirty="0" smtClean="0"/>
              <a:t> Moral</a:t>
            </a:r>
          </a:p>
        </p:txBody>
      </p:sp>
      <p:sp>
        <p:nvSpPr>
          <p:cNvPr id="28675" name="Rectangle 3"/>
          <p:cNvSpPr>
            <a:spLocks noGrp="1" noChangeArrowheads="1"/>
          </p:cNvSpPr>
          <p:nvPr>
            <p:ph type="body" idx="1"/>
          </p:nvPr>
        </p:nvSpPr>
        <p:spPr/>
        <p:txBody>
          <a:bodyPr/>
          <a:lstStyle/>
          <a:p>
            <a:pPr algn="just" eaLnBrk="1" hangingPunct="1">
              <a:defRPr/>
            </a:pPr>
            <a:r>
              <a:rPr lang="id-ID" sz="3600" smtClean="0">
                <a:cs typeface="Times New Roman" pitchFamily="18" charset="0"/>
              </a:rPr>
              <a:t>Sama-sama menyangkut prilaku dari manusia. Hewan tidak memerlukan etiket, apalagi moral. </a:t>
            </a:r>
          </a:p>
          <a:p>
            <a:pPr algn="just" eaLnBrk="1" hangingPunct="1">
              <a:defRPr/>
            </a:pPr>
            <a:r>
              <a:rPr lang="id-ID" sz="3600" smtClean="0">
                <a:cs typeface="Times New Roman" pitchFamily="18" charset="0"/>
              </a:rPr>
              <a:t>Sama-sama mengatur tindakan manusia secara normatif, dengan ukurannya sendiri-sendiri. </a:t>
            </a:r>
          </a:p>
          <a:p>
            <a:pPr eaLnBrk="1" hangingPunct="1">
              <a:defRPr/>
            </a:pPr>
            <a:endParaRPr lang="en-US" sz="3600" smtClean="0"/>
          </a:p>
        </p:txBody>
      </p:sp>
    </p:spTree>
  </p:cSld>
  <p:clrMapOvr>
    <a:masterClrMapping/>
  </p:clrMapOvr>
  <p:transition>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381000"/>
            <a:ext cx="7772400" cy="685800"/>
          </a:xfrm>
        </p:spPr>
        <p:txBody>
          <a:bodyPr>
            <a:normAutofit fontScale="90000"/>
          </a:bodyPr>
          <a:lstStyle/>
          <a:p>
            <a:pPr eaLnBrk="1" hangingPunct="1">
              <a:defRPr/>
            </a:pPr>
            <a:r>
              <a:rPr lang="en-US" dirty="0" err="1" smtClean="0"/>
              <a:t>Etik</a:t>
            </a:r>
            <a:r>
              <a:rPr lang="id-ID" dirty="0" smtClean="0"/>
              <a:t>a</a:t>
            </a:r>
            <a:r>
              <a:rPr lang="en-US" dirty="0" smtClean="0"/>
              <a:t> </a:t>
            </a:r>
            <a:r>
              <a:rPr lang="en-US" dirty="0" smtClean="0"/>
              <a:t>Vs Moral</a:t>
            </a:r>
          </a:p>
        </p:txBody>
      </p:sp>
      <p:sp>
        <p:nvSpPr>
          <p:cNvPr id="29699" name="Rectangle 3"/>
          <p:cNvSpPr>
            <a:spLocks noGrp="1" noChangeArrowheads="1"/>
          </p:cNvSpPr>
          <p:nvPr>
            <p:ph type="body" sz="half" idx="1"/>
          </p:nvPr>
        </p:nvSpPr>
        <p:spPr>
          <a:xfrm>
            <a:off x="762000" y="1219200"/>
            <a:ext cx="3810000" cy="5257800"/>
          </a:xfrm>
        </p:spPr>
        <p:txBody>
          <a:bodyPr/>
          <a:lstStyle/>
          <a:p>
            <a:pPr eaLnBrk="1" hangingPunct="1">
              <a:lnSpc>
                <a:spcPct val="80000"/>
              </a:lnSpc>
              <a:defRPr/>
            </a:pPr>
            <a:r>
              <a:rPr lang="en-US" sz="3200" dirty="0" err="1" smtClean="0"/>
              <a:t>Hanya</a:t>
            </a:r>
            <a:r>
              <a:rPr lang="en-US" sz="3200" dirty="0" smtClean="0"/>
              <a:t> </a:t>
            </a:r>
            <a:r>
              <a:rPr lang="en-US" sz="3200" dirty="0" err="1" smtClean="0"/>
              <a:t>menilai</a:t>
            </a:r>
            <a:r>
              <a:rPr lang="en-US" sz="3200" dirty="0" smtClean="0"/>
              <a:t> </a:t>
            </a:r>
            <a:r>
              <a:rPr lang="en-US" sz="3200" dirty="0" err="1" smtClean="0">
                <a:solidFill>
                  <a:srgbClr val="FF0000"/>
                </a:solidFill>
              </a:rPr>
              <a:t>cara</a:t>
            </a:r>
            <a:r>
              <a:rPr lang="en-US" sz="3200" dirty="0" smtClean="0"/>
              <a:t> </a:t>
            </a:r>
            <a:r>
              <a:rPr lang="en-US" sz="3200" dirty="0" err="1" smtClean="0"/>
              <a:t>bertindak</a:t>
            </a:r>
            <a:endParaRPr lang="en-US" sz="3200" dirty="0" smtClean="0"/>
          </a:p>
          <a:p>
            <a:pPr eaLnBrk="1" hangingPunct="1">
              <a:lnSpc>
                <a:spcPct val="80000"/>
              </a:lnSpc>
              <a:defRPr/>
            </a:pPr>
            <a:r>
              <a:rPr lang="en-US" sz="3200" dirty="0" err="1" smtClean="0"/>
              <a:t>Hanya</a:t>
            </a:r>
            <a:r>
              <a:rPr lang="en-US" sz="3200" dirty="0" smtClean="0"/>
              <a:t> </a:t>
            </a:r>
            <a:r>
              <a:rPr lang="en-US" sz="3200" dirty="0" err="1" smtClean="0"/>
              <a:t>berlaku</a:t>
            </a:r>
            <a:r>
              <a:rPr lang="en-US" sz="3200" dirty="0" smtClean="0"/>
              <a:t> </a:t>
            </a:r>
            <a:r>
              <a:rPr lang="en-US" sz="3200" dirty="0" err="1" smtClean="0"/>
              <a:t>dalam</a:t>
            </a:r>
            <a:r>
              <a:rPr lang="en-US" sz="3200" dirty="0" smtClean="0"/>
              <a:t> </a:t>
            </a:r>
            <a:r>
              <a:rPr lang="en-US" sz="3200" dirty="0" err="1" smtClean="0"/>
              <a:t>pergaulan</a:t>
            </a:r>
            <a:r>
              <a:rPr lang="en-US" sz="3200" dirty="0" smtClean="0"/>
              <a:t> (</a:t>
            </a:r>
            <a:r>
              <a:rPr lang="en-US" sz="3200" dirty="0" err="1" smtClean="0"/>
              <a:t>ketika</a:t>
            </a:r>
            <a:r>
              <a:rPr lang="en-US" sz="3200" dirty="0" smtClean="0"/>
              <a:t> </a:t>
            </a:r>
            <a:r>
              <a:rPr lang="en-US" sz="3200" dirty="0" err="1" smtClean="0"/>
              <a:t>ada</a:t>
            </a:r>
            <a:r>
              <a:rPr lang="en-US" sz="3200" dirty="0" smtClean="0"/>
              <a:t> </a:t>
            </a:r>
            <a:r>
              <a:rPr lang="en-US" sz="3200" dirty="0" err="1" smtClean="0"/>
              <a:t>orang</a:t>
            </a:r>
            <a:r>
              <a:rPr lang="en-US" sz="3200" dirty="0" smtClean="0"/>
              <a:t> lain)</a:t>
            </a:r>
          </a:p>
          <a:p>
            <a:pPr eaLnBrk="1" hangingPunct="1">
              <a:lnSpc>
                <a:spcPct val="80000"/>
              </a:lnSpc>
              <a:defRPr/>
            </a:pPr>
            <a:r>
              <a:rPr lang="en-US" sz="3200" dirty="0" err="1" smtClean="0"/>
              <a:t>Sangat</a:t>
            </a:r>
            <a:r>
              <a:rPr lang="en-US" sz="3200" dirty="0" smtClean="0"/>
              <a:t> </a:t>
            </a:r>
            <a:r>
              <a:rPr lang="en-US" sz="3200" dirty="0" err="1" smtClean="0">
                <a:solidFill>
                  <a:srgbClr val="FF0000"/>
                </a:solidFill>
              </a:rPr>
              <a:t>relatif</a:t>
            </a:r>
            <a:r>
              <a:rPr lang="en-US" sz="3200" dirty="0" smtClean="0"/>
              <a:t>, </a:t>
            </a:r>
            <a:r>
              <a:rPr lang="en-US" sz="3200" dirty="0" err="1" smtClean="0"/>
              <a:t>tergantung</a:t>
            </a:r>
            <a:r>
              <a:rPr lang="en-US" sz="3200" dirty="0" smtClean="0"/>
              <a:t> </a:t>
            </a:r>
            <a:r>
              <a:rPr lang="en-US" sz="3200" dirty="0" err="1" smtClean="0"/>
              <a:t>budaya</a:t>
            </a:r>
            <a:endParaRPr lang="en-US" sz="3200" dirty="0" smtClean="0"/>
          </a:p>
          <a:p>
            <a:pPr eaLnBrk="1" hangingPunct="1">
              <a:lnSpc>
                <a:spcPct val="80000"/>
              </a:lnSpc>
              <a:defRPr/>
            </a:pPr>
            <a:r>
              <a:rPr lang="en-US" sz="3200" dirty="0" err="1" smtClean="0"/>
              <a:t>Menilai</a:t>
            </a:r>
            <a:r>
              <a:rPr lang="en-US" sz="3200" dirty="0" smtClean="0"/>
              <a:t> </a:t>
            </a:r>
            <a:r>
              <a:rPr lang="en-US" sz="3200" dirty="0" err="1" smtClean="0"/>
              <a:t>segi</a:t>
            </a:r>
            <a:r>
              <a:rPr lang="en-US" sz="3200" dirty="0" smtClean="0"/>
              <a:t> </a:t>
            </a:r>
            <a:r>
              <a:rPr lang="en-US" sz="3200" dirty="0" err="1" smtClean="0"/>
              <a:t>lahiriah</a:t>
            </a:r>
            <a:r>
              <a:rPr lang="en-US" sz="3200" dirty="0" smtClean="0"/>
              <a:t> </a:t>
            </a:r>
            <a:r>
              <a:rPr lang="en-US" sz="3200" dirty="0" err="1" smtClean="0"/>
              <a:t>dari</a:t>
            </a:r>
            <a:r>
              <a:rPr lang="en-US" sz="3200" dirty="0" smtClean="0"/>
              <a:t> </a:t>
            </a:r>
            <a:r>
              <a:rPr lang="en-US" sz="3200" dirty="0" err="1" smtClean="0"/>
              <a:t>manusia</a:t>
            </a:r>
            <a:endParaRPr lang="en-US" sz="3200" dirty="0" smtClean="0"/>
          </a:p>
        </p:txBody>
      </p:sp>
      <p:sp>
        <p:nvSpPr>
          <p:cNvPr id="29700" name="Rectangle 4"/>
          <p:cNvSpPr>
            <a:spLocks noGrp="1" noChangeArrowheads="1"/>
          </p:cNvSpPr>
          <p:nvPr>
            <p:ph type="body" sz="half" idx="2"/>
          </p:nvPr>
        </p:nvSpPr>
        <p:spPr>
          <a:xfrm>
            <a:off x="4648200" y="1143000"/>
            <a:ext cx="3810000" cy="5334000"/>
          </a:xfrm>
        </p:spPr>
        <p:txBody>
          <a:bodyPr/>
          <a:lstStyle/>
          <a:p>
            <a:pPr eaLnBrk="1" hangingPunct="1">
              <a:lnSpc>
                <a:spcPct val="90000"/>
              </a:lnSpc>
              <a:defRPr/>
            </a:pPr>
            <a:r>
              <a:rPr lang="en-US" sz="3200" dirty="0" err="1" smtClean="0"/>
              <a:t>Menilai</a:t>
            </a:r>
            <a:r>
              <a:rPr lang="en-US" sz="3200" dirty="0" smtClean="0"/>
              <a:t> </a:t>
            </a:r>
            <a:r>
              <a:rPr lang="en-US" sz="3200" dirty="0" err="1" smtClean="0">
                <a:solidFill>
                  <a:srgbClr val="FF0000"/>
                </a:solidFill>
              </a:rPr>
              <a:t>substansi</a:t>
            </a:r>
            <a:r>
              <a:rPr lang="en-US" sz="3200" dirty="0" smtClean="0"/>
              <a:t> </a:t>
            </a:r>
            <a:r>
              <a:rPr lang="en-US" sz="3200" dirty="0" err="1" smtClean="0"/>
              <a:t>tindakan</a:t>
            </a:r>
            <a:endParaRPr lang="en-US" sz="3200" dirty="0" smtClean="0"/>
          </a:p>
          <a:p>
            <a:pPr eaLnBrk="1" hangingPunct="1">
              <a:lnSpc>
                <a:spcPct val="90000"/>
              </a:lnSpc>
              <a:defRPr/>
            </a:pPr>
            <a:r>
              <a:rPr lang="en-US" sz="3200" dirty="0" err="1" smtClean="0"/>
              <a:t>Berlaku</a:t>
            </a:r>
            <a:r>
              <a:rPr lang="en-US" sz="3200" dirty="0" smtClean="0"/>
              <a:t> </a:t>
            </a:r>
            <a:r>
              <a:rPr lang="en-US" sz="3200" dirty="0" err="1" smtClean="0"/>
              <a:t>sepanjang</a:t>
            </a:r>
            <a:r>
              <a:rPr lang="en-US" sz="3200" dirty="0" smtClean="0"/>
              <a:t> </a:t>
            </a:r>
            <a:r>
              <a:rPr lang="en-US" sz="3200" dirty="0" err="1" smtClean="0"/>
              <a:t>hidup</a:t>
            </a:r>
            <a:r>
              <a:rPr lang="en-US" sz="3200" dirty="0" smtClean="0"/>
              <a:t> (</a:t>
            </a:r>
            <a:r>
              <a:rPr lang="en-US" sz="3200" dirty="0" err="1" smtClean="0"/>
              <a:t>ada</a:t>
            </a:r>
            <a:r>
              <a:rPr lang="en-US" sz="3200" dirty="0" smtClean="0"/>
              <a:t> </a:t>
            </a:r>
            <a:r>
              <a:rPr lang="en-US" sz="3200" dirty="0" err="1" smtClean="0"/>
              <a:t>atau</a:t>
            </a:r>
            <a:r>
              <a:rPr lang="en-US" sz="3200" dirty="0" smtClean="0"/>
              <a:t> </a:t>
            </a:r>
            <a:r>
              <a:rPr lang="en-US" sz="3200" dirty="0" err="1" smtClean="0"/>
              <a:t>tidak</a:t>
            </a:r>
            <a:r>
              <a:rPr lang="en-US" sz="3200" dirty="0" smtClean="0"/>
              <a:t> </a:t>
            </a:r>
            <a:r>
              <a:rPr lang="en-US" sz="3200" dirty="0" err="1" smtClean="0"/>
              <a:t>ada</a:t>
            </a:r>
            <a:r>
              <a:rPr lang="en-US" sz="3200" dirty="0" smtClean="0"/>
              <a:t> </a:t>
            </a:r>
            <a:r>
              <a:rPr lang="en-US" sz="3200" dirty="0" err="1" smtClean="0"/>
              <a:t>orang</a:t>
            </a:r>
            <a:r>
              <a:rPr lang="en-US" sz="3200" dirty="0" smtClean="0"/>
              <a:t> lain)</a:t>
            </a:r>
          </a:p>
          <a:p>
            <a:pPr eaLnBrk="1" hangingPunct="1">
              <a:lnSpc>
                <a:spcPct val="90000"/>
              </a:lnSpc>
              <a:defRPr/>
            </a:pPr>
            <a:r>
              <a:rPr lang="en-US" sz="3200" dirty="0" err="1" smtClean="0"/>
              <a:t>Lebih</a:t>
            </a:r>
            <a:r>
              <a:rPr lang="en-US" sz="3200" dirty="0" smtClean="0"/>
              <a:t> </a:t>
            </a:r>
            <a:r>
              <a:rPr lang="en-US" sz="3200" dirty="0" err="1" smtClean="0"/>
              <a:t>bersifat</a:t>
            </a:r>
            <a:r>
              <a:rPr lang="en-US" sz="3200" dirty="0" smtClean="0"/>
              <a:t> </a:t>
            </a:r>
            <a:r>
              <a:rPr lang="en-US" sz="3200" dirty="0" smtClean="0">
                <a:solidFill>
                  <a:srgbClr val="FF0000"/>
                </a:solidFill>
              </a:rPr>
              <a:t>universal</a:t>
            </a:r>
          </a:p>
          <a:p>
            <a:pPr eaLnBrk="1" hangingPunct="1">
              <a:lnSpc>
                <a:spcPct val="90000"/>
              </a:lnSpc>
              <a:defRPr/>
            </a:pPr>
            <a:r>
              <a:rPr lang="en-US" sz="3200" dirty="0" err="1" smtClean="0"/>
              <a:t>Menyangkut</a:t>
            </a:r>
            <a:r>
              <a:rPr lang="en-US" sz="3200" dirty="0" smtClean="0"/>
              <a:t> </a:t>
            </a:r>
            <a:r>
              <a:rPr lang="en-US" sz="3200" dirty="0" err="1" smtClean="0"/>
              <a:t>manusia</a:t>
            </a:r>
            <a:r>
              <a:rPr lang="en-US" sz="3200" dirty="0" smtClean="0"/>
              <a:t> </a:t>
            </a:r>
            <a:r>
              <a:rPr lang="en-US" sz="3200" dirty="0" err="1" smtClean="0"/>
              <a:t>dari</a:t>
            </a:r>
            <a:r>
              <a:rPr lang="en-US" sz="3200" dirty="0" smtClean="0"/>
              <a:t> </a:t>
            </a:r>
            <a:r>
              <a:rPr lang="en-US" sz="3200" dirty="0" err="1" smtClean="0"/>
              <a:t>dalamnya</a:t>
            </a:r>
            <a:r>
              <a:rPr lang="en-US" sz="3200" dirty="0" smtClean="0"/>
              <a:t>.</a:t>
            </a:r>
          </a:p>
        </p:txBody>
      </p:sp>
    </p:spTree>
  </p:cSld>
  <p:clrMapOvr>
    <a:masterClrMapping/>
  </p:clrMapOvr>
  <p:transition>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2800" b="1" dirty="0" smtClean="0"/>
              <a:t>Tabel  4. Distribusi Pengetahuan Responden Tentang Pendidikan etika </a:t>
            </a:r>
            <a:r>
              <a:rPr lang="en-US" sz="2800" b="1" dirty="0" err="1" smtClean="0"/>
              <a:t>da</a:t>
            </a:r>
            <a:r>
              <a:rPr lang="id-ID" sz="2800" b="1" dirty="0" smtClean="0"/>
              <a:t>lam</a:t>
            </a:r>
            <a:r>
              <a:rPr lang="en-US" sz="2800" b="1" dirty="0" smtClean="0"/>
              <a:t> </a:t>
            </a:r>
            <a:r>
              <a:rPr lang="en-US" sz="2800" b="1" dirty="0" err="1" smtClean="0"/>
              <a:t>membangun</a:t>
            </a:r>
            <a:r>
              <a:rPr lang="en-US" sz="2800" b="1" dirty="0" smtClean="0"/>
              <a:t> </a:t>
            </a:r>
            <a:r>
              <a:rPr lang="id-ID" sz="2800" b="1" dirty="0" err="1" smtClean="0"/>
              <a:t>K</a:t>
            </a:r>
            <a:r>
              <a:rPr lang="en-US" sz="2800" b="1" dirty="0" err="1" smtClean="0"/>
              <a:t>arakter</a:t>
            </a:r>
            <a:r>
              <a:rPr lang="id-ID" sz="2800" b="1" dirty="0" smtClean="0"/>
              <a:t> Bangsa</a:t>
            </a:r>
            <a:r>
              <a:rPr lang="en-US" sz="2800" b="1" dirty="0" smtClean="0"/>
              <a:t> b</a:t>
            </a:r>
            <a:r>
              <a:rPr lang="id-ID" sz="2800" b="1" dirty="0" smtClean="0"/>
              <a:t>erdasarkan Semester Kuliah yang ditempuh</a:t>
            </a:r>
            <a:r>
              <a:rPr lang="id-ID" sz="2800" dirty="0" smtClean="0"/>
              <a:t/>
            </a:r>
            <a:br>
              <a:rPr lang="id-ID" sz="2800" dirty="0" smtClean="0"/>
            </a:br>
            <a:endParaRPr lang="id-ID" sz="2800" dirty="0"/>
          </a:p>
        </p:txBody>
      </p:sp>
      <p:graphicFrame>
        <p:nvGraphicFramePr>
          <p:cNvPr id="7" name="Content Placeholder 3"/>
          <p:cNvGraphicFramePr>
            <a:graphicFrameLocks noGrp="1"/>
          </p:cNvGraphicFramePr>
          <p:nvPr>
            <p:ph idx="1"/>
          </p:nvPr>
        </p:nvGraphicFramePr>
        <p:xfrm>
          <a:off x="457200" y="1600200"/>
          <a:ext cx="8229600" cy="2026920"/>
        </p:xfrm>
        <a:graphic>
          <a:graphicData uri="http://schemas.openxmlformats.org/drawingml/2006/table">
            <a:tbl>
              <a:tblPr firstRow="1" bandRow="1">
                <a:tableStyleId>{5C22544A-7EE6-4342-B048-85BDC9FD1C3A}</a:tableStyleId>
              </a:tblPr>
              <a:tblGrid>
                <a:gridCol w="4953000"/>
                <a:gridCol w="1600200"/>
                <a:gridCol w="1676400"/>
              </a:tblGrid>
              <a:tr h="370840">
                <a:tc>
                  <a:txBody>
                    <a:bodyPr/>
                    <a:lstStyle/>
                    <a:p>
                      <a:r>
                        <a:rPr lang="id-ID" sz="1800" b="1" kern="1200" dirty="0" smtClean="0">
                          <a:solidFill>
                            <a:schemeClr val="lt1"/>
                          </a:solidFill>
                          <a:latin typeface="+mn-lt"/>
                          <a:ea typeface="+mn-ea"/>
                          <a:cs typeface="+mn-cs"/>
                        </a:rPr>
                        <a:t>Pengetahuan                  </a:t>
                      </a:r>
                    </a:p>
                    <a:p>
                      <a:endParaRPr lang="id-ID" sz="1800" b="1" kern="1200" dirty="0" smtClean="0">
                        <a:solidFill>
                          <a:schemeClr val="lt1"/>
                        </a:solidFill>
                        <a:latin typeface="+mn-lt"/>
                        <a:ea typeface="+mn-ea"/>
                        <a:cs typeface="+mn-cs"/>
                      </a:endParaRPr>
                    </a:p>
                    <a:p>
                      <a:r>
                        <a:rPr lang="id-ID" sz="1800" b="1" kern="1200" dirty="0" smtClean="0">
                          <a:solidFill>
                            <a:schemeClr val="lt1"/>
                          </a:solidFill>
                          <a:latin typeface="+mn-lt"/>
                          <a:ea typeface="+mn-ea"/>
                          <a:cs typeface="+mn-cs"/>
                        </a:rPr>
                        <a:t>Jenis</a:t>
                      </a:r>
                      <a:r>
                        <a:rPr lang="id-ID" sz="1800" b="1" kern="1200" baseline="0" dirty="0" smtClean="0">
                          <a:solidFill>
                            <a:schemeClr val="lt1"/>
                          </a:solidFill>
                          <a:latin typeface="+mn-lt"/>
                          <a:ea typeface="+mn-ea"/>
                          <a:cs typeface="+mn-cs"/>
                        </a:rPr>
                        <a:t> kelamin</a:t>
                      </a:r>
                      <a:endParaRPr lang="id-ID" dirty="0"/>
                    </a:p>
                  </a:txBody>
                  <a:tcPr/>
                </a:tc>
                <a:tc>
                  <a:txBody>
                    <a:bodyPr/>
                    <a:lstStyle/>
                    <a:p>
                      <a:r>
                        <a:rPr lang="id-ID" dirty="0" smtClean="0"/>
                        <a:t>cukup</a:t>
                      </a:r>
                      <a:endParaRPr lang="id-ID" dirty="0"/>
                    </a:p>
                  </a:txBody>
                  <a:tcPr/>
                </a:tc>
                <a:tc>
                  <a:txBody>
                    <a:bodyPr/>
                    <a:lstStyle/>
                    <a:p>
                      <a:r>
                        <a:rPr lang="id-ID" dirty="0" smtClean="0"/>
                        <a:t>baik</a:t>
                      </a:r>
                      <a:endParaRPr lang="id-ID" dirty="0"/>
                    </a:p>
                  </a:txBody>
                  <a:tcPr/>
                </a:tc>
              </a:tr>
              <a:tr h="370840">
                <a:tc>
                  <a:txBody>
                    <a:bodyPr/>
                    <a:lstStyle/>
                    <a:p>
                      <a:r>
                        <a:rPr lang="id-ID" sz="1800" b="0" kern="1200" dirty="0" smtClean="0">
                          <a:solidFill>
                            <a:schemeClr val="dk1"/>
                          </a:solidFill>
                          <a:latin typeface="+mn-lt"/>
                          <a:ea typeface="+mn-ea"/>
                          <a:cs typeface="+mn-cs"/>
                        </a:rPr>
                        <a:t>Semester</a:t>
                      </a:r>
                      <a:r>
                        <a:rPr lang="id-ID" sz="1800" b="0" kern="1200" baseline="0" dirty="0" smtClean="0">
                          <a:solidFill>
                            <a:schemeClr val="dk1"/>
                          </a:solidFill>
                          <a:latin typeface="+mn-lt"/>
                          <a:ea typeface="+mn-ea"/>
                          <a:cs typeface="+mn-cs"/>
                        </a:rPr>
                        <a:t> II</a:t>
                      </a:r>
                      <a:endParaRPr lang="id-ID" sz="1800" b="1" kern="1200" dirty="0">
                        <a:solidFill>
                          <a:schemeClr val="dk1"/>
                        </a:solidFill>
                        <a:latin typeface="+mn-lt"/>
                        <a:ea typeface="+mn-ea"/>
                        <a:cs typeface="+mn-cs"/>
                      </a:endParaRPr>
                    </a:p>
                  </a:txBody>
                  <a:tcPr/>
                </a:tc>
                <a:tc>
                  <a:txBody>
                    <a:bodyPr/>
                    <a:lstStyle/>
                    <a:p>
                      <a:r>
                        <a:rPr lang="id-ID" dirty="0" smtClean="0"/>
                        <a:t>25</a:t>
                      </a:r>
                      <a:endParaRPr lang="id-ID" dirty="0"/>
                    </a:p>
                  </a:txBody>
                  <a:tcPr/>
                </a:tc>
                <a:tc>
                  <a:txBody>
                    <a:bodyPr/>
                    <a:lstStyle/>
                    <a:p>
                      <a:r>
                        <a:rPr lang="id-ID" dirty="0" smtClean="0"/>
                        <a:t>102</a:t>
                      </a:r>
                      <a:endParaRPr lang="id-ID" dirty="0"/>
                    </a:p>
                  </a:txBody>
                  <a:tcPr/>
                </a:tc>
              </a:tr>
              <a:tr h="370840">
                <a:tc>
                  <a:txBody>
                    <a:bodyPr/>
                    <a:lstStyle/>
                    <a:p>
                      <a:r>
                        <a:rPr lang="id-ID" sz="1800" kern="1200" dirty="0" smtClean="0">
                          <a:solidFill>
                            <a:schemeClr val="dk1"/>
                          </a:solidFill>
                          <a:latin typeface="+mn-lt"/>
                          <a:ea typeface="+mn-ea"/>
                          <a:cs typeface="+mn-cs"/>
                        </a:rPr>
                        <a:t>Semester</a:t>
                      </a:r>
                      <a:r>
                        <a:rPr lang="id-ID" sz="1800" kern="1200" baseline="0" dirty="0" smtClean="0">
                          <a:solidFill>
                            <a:schemeClr val="dk1"/>
                          </a:solidFill>
                          <a:latin typeface="+mn-lt"/>
                          <a:ea typeface="+mn-ea"/>
                          <a:cs typeface="+mn-cs"/>
                        </a:rPr>
                        <a:t> III s/d VIII</a:t>
                      </a:r>
                      <a:endParaRPr lang="id-ID" dirty="0"/>
                    </a:p>
                  </a:txBody>
                  <a:tcPr/>
                </a:tc>
                <a:tc>
                  <a:txBody>
                    <a:bodyPr/>
                    <a:lstStyle/>
                    <a:p>
                      <a:r>
                        <a:rPr lang="id-ID" dirty="0" smtClean="0"/>
                        <a:t>59</a:t>
                      </a:r>
                      <a:endParaRPr lang="id-ID" dirty="0"/>
                    </a:p>
                  </a:txBody>
                  <a:tcPr/>
                </a:tc>
                <a:tc>
                  <a:txBody>
                    <a:bodyPr/>
                    <a:lstStyle/>
                    <a:p>
                      <a:r>
                        <a:rPr lang="id-ID" dirty="0" smtClean="0"/>
                        <a:t>120</a:t>
                      </a:r>
                      <a:endParaRPr lang="id-ID" dirty="0"/>
                    </a:p>
                  </a:txBody>
                  <a:tcPr/>
                </a:tc>
              </a:tr>
              <a:tr h="370840">
                <a:tc>
                  <a:txBody>
                    <a:bodyPr/>
                    <a:lstStyle/>
                    <a:p>
                      <a:r>
                        <a:rPr lang="id-ID" sz="1800" kern="1200" dirty="0" smtClean="0">
                          <a:solidFill>
                            <a:schemeClr val="dk1"/>
                          </a:solidFill>
                          <a:latin typeface="+mn-lt"/>
                          <a:ea typeface="+mn-ea"/>
                          <a:cs typeface="+mn-cs"/>
                        </a:rPr>
                        <a:t>X</a:t>
                      </a:r>
                      <a:r>
                        <a:rPr lang="id-ID" sz="1800" kern="1200" baseline="30000" dirty="0" smtClean="0">
                          <a:solidFill>
                            <a:schemeClr val="dk1"/>
                          </a:solidFill>
                          <a:latin typeface="+mn-lt"/>
                          <a:ea typeface="+mn-ea"/>
                          <a:cs typeface="+mn-cs"/>
                        </a:rPr>
                        <a:t>2</a:t>
                      </a:r>
                      <a:r>
                        <a:rPr lang="id-ID" sz="1800" kern="1200" dirty="0" smtClean="0">
                          <a:solidFill>
                            <a:schemeClr val="dk1"/>
                          </a:solidFill>
                          <a:latin typeface="+mn-lt"/>
                          <a:ea typeface="+mn-ea"/>
                          <a:cs typeface="+mn-cs"/>
                        </a:rPr>
                        <a:t> </a:t>
                      </a:r>
                      <a:r>
                        <a:rPr lang="id-ID" sz="1800" kern="1200" baseline="-25000" dirty="0" smtClean="0">
                          <a:solidFill>
                            <a:schemeClr val="dk1"/>
                          </a:solidFill>
                          <a:latin typeface="+mn-lt"/>
                          <a:ea typeface="+mn-ea"/>
                          <a:cs typeface="+mn-cs"/>
                        </a:rPr>
                        <a:t>hitung </a:t>
                      </a:r>
                      <a:r>
                        <a:rPr lang="id-ID" sz="1800" kern="1200" dirty="0" smtClean="0">
                          <a:solidFill>
                            <a:schemeClr val="dk1"/>
                          </a:solidFill>
                          <a:latin typeface="+mn-lt"/>
                          <a:ea typeface="+mn-ea"/>
                          <a:cs typeface="+mn-cs"/>
                        </a:rPr>
                        <a:t>= 2,50 &gt;</a:t>
                      </a:r>
                      <a:r>
                        <a:rPr lang="id-ID" sz="1800" kern="1200" baseline="30000" dirty="0" smtClean="0">
                          <a:solidFill>
                            <a:schemeClr val="dk1"/>
                          </a:solidFill>
                          <a:latin typeface="+mn-lt"/>
                          <a:ea typeface="+mn-ea"/>
                          <a:cs typeface="+mn-cs"/>
                        </a:rPr>
                        <a:t>2</a:t>
                      </a:r>
                      <a:r>
                        <a:rPr lang="id-ID" sz="1800" kern="1200" dirty="0" smtClean="0">
                          <a:solidFill>
                            <a:schemeClr val="dk1"/>
                          </a:solidFill>
                          <a:latin typeface="+mn-lt"/>
                          <a:ea typeface="+mn-ea"/>
                          <a:cs typeface="+mn-cs"/>
                        </a:rPr>
                        <a:t> </a:t>
                      </a:r>
                      <a:r>
                        <a:rPr lang="id-ID" sz="1800" kern="1200" baseline="-25000" dirty="0" smtClean="0">
                          <a:solidFill>
                            <a:schemeClr val="dk1"/>
                          </a:solidFill>
                          <a:latin typeface="+mn-lt"/>
                          <a:ea typeface="+mn-ea"/>
                          <a:cs typeface="+mn-cs"/>
                        </a:rPr>
                        <a:t>(1;0,95)</a:t>
                      </a:r>
                      <a:r>
                        <a:rPr lang="id-ID" sz="1800" kern="1200" dirty="0" smtClean="0">
                          <a:solidFill>
                            <a:schemeClr val="dk1"/>
                          </a:solidFill>
                          <a:latin typeface="+mn-lt"/>
                          <a:ea typeface="+mn-ea"/>
                          <a:cs typeface="+mn-cs"/>
                        </a:rPr>
                        <a:t> = 3,84</a:t>
                      </a:r>
                      <a:endParaRPr lang="id-ID" dirty="0"/>
                    </a:p>
                  </a:txBody>
                  <a:tcPr/>
                </a:tc>
                <a:tc>
                  <a:txBody>
                    <a:bodyPr/>
                    <a:lstStyle/>
                    <a:p>
                      <a:endParaRPr lang="id-ID"/>
                    </a:p>
                  </a:txBody>
                  <a:tcPr/>
                </a:tc>
                <a:tc>
                  <a:txBody>
                    <a:bodyPr/>
                    <a:lstStyle/>
                    <a:p>
                      <a:endParaRPr lang="id-ID" dirty="0"/>
                    </a:p>
                  </a:txBody>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id-ID" dirty="0" smtClean="0"/>
              <a:t>Dilihat dari semester dimana responden sedang menempuh kuliah  ternyata juga tidak membedakan pengetahuan responden tentang pendidikan etika. Hal ini dimungkinkan karena responden baik yang berasal dari mahasiswa semester II  maupun dengan mahasiswa semester diatasnya dapat memperoleh pendidikan etika melalui media massa, majalah, pendidikan-pendidikan diluar formal, tanpa mereka memperoleh di bangku perkuliahan. </a:t>
            </a:r>
          </a:p>
          <a:p>
            <a:endParaRPr lang="id-ID"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0"/>
            <a:ext cx="8229600" cy="715962"/>
          </a:xfrm>
        </p:spPr>
        <p:txBody>
          <a:bodyPr>
            <a:normAutofit fontScale="90000"/>
          </a:bodyPr>
          <a:lstStyle/>
          <a:p>
            <a:pPr eaLnBrk="1" hangingPunct="1">
              <a:defRPr/>
            </a:pPr>
            <a:r>
              <a:rPr lang="id-ID" sz="4400" dirty="0" smtClean="0"/>
              <a:t>Hakekat Karakter </a:t>
            </a:r>
            <a:endParaRPr lang="en-US" dirty="0"/>
          </a:p>
        </p:txBody>
      </p:sp>
      <p:sp>
        <p:nvSpPr>
          <p:cNvPr id="5" name="Content Placeholder 2"/>
          <p:cNvSpPr>
            <a:spLocks noGrp="1"/>
          </p:cNvSpPr>
          <p:nvPr>
            <p:ph idx="1"/>
          </p:nvPr>
        </p:nvSpPr>
        <p:spPr>
          <a:xfrm>
            <a:off x="152400" y="685800"/>
            <a:ext cx="8763000" cy="4800600"/>
          </a:xfrm>
        </p:spPr>
        <p:txBody>
          <a:bodyPr>
            <a:noAutofit/>
          </a:bodyPr>
          <a:lstStyle/>
          <a:p>
            <a:pPr eaLnBrk="1" hangingPunct="1"/>
            <a:r>
              <a:rPr lang="id-ID" sz="2000" dirty="0" smtClean="0"/>
              <a:t>K</a:t>
            </a:r>
            <a:r>
              <a:rPr lang="id-ID" sz="2000" dirty="0" smtClean="0"/>
              <a:t>arakter </a:t>
            </a:r>
            <a:r>
              <a:rPr lang="id-ID" sz="2000" dirty="0" smtClean="0"/>
              <a:t>adalah kumpulan tata nilai yang menuju pada suatu sistem, yang melandasi pemikiran, sikap, dan perilaku yang </a:t>
            </a:r>
            <a:r>
              <a:rPr lang="id-ID" sz="2000" dirty="0" smtClean="0"/>
              <a:t>ditampilkan Philips,2008). Koesoema </a:t>
            </a:r>
            <a:r>
              <a:rPr lang="id-ID" sz="2000" dirty="0" smtClean="0"/>
              <a:t>A (2007) memahami bahwa karakter sama dengan kepribadian. Kepribadian dianggap sebagai ”ciri, atau karakteristik, atau gaya, atau sifat khas dari diri seseorang yang bersumber dari bentukan-bentukan yang diterima dari lingkungan, </a:t>
            </a:r>
            <a:r>
              <a:rPr lang="en-US" sz="2000" dirty="0" smtClean="0"/>
              <a:t> </a:t>
            </a:r>
          </a:p>
          <a:p>
            <a:pPr eaLnBrk="1" hangingPunct="1"/>
            <a:r>
              <a:rPr lang="id-ID" sz="2000" dirty="0" smtClean="0"/>
              <a:t>Winnie (2005), memahami </a:t>
            </a:r>
            <a:r>
              <a:rPr lang="id-ID" sz="2000" dirty="0" smtClean="0"/>
              <a:t>bahwa istilah karakter </a:t>
            </a:r>
            <a:r>
              <a:rPr lang="en-US" sz="2000" dirty="0" err="1" smtClean="0"/>
              <a:t>memiliki</a:t>
            </a:r>
            <a:r>
              <a:rPr lang="id-ID" sz="2000" dirty="0" smtClean="0"/>
              <a:t> dua pengertian tentang karakter. Pertama, ia menunjukkan bagaimana seseorang bertingkah laku. Apabila seseorang berperilaku tidak jujur, kejam, atau rakus, tentulah orang tersebut memanifestasikan perilaku buruk. Sebaliknya, apabila seseorang berperilaku jujur, suka menolong, tentulah orang tersebut memanifestasikan karakter mulia. Kedua, istilah karakter erat kaitannya dengan ‘personality’. Seseorang baru bisa disebut ‘orang yang berkarakter’ (a person of character) apabila tingkah lakunya sesuai kaidah moral. </a:t>
            </a:r>
            <a:endParaRPr lang="en-US" sz="2000" dirty="0" smtClean="0"/>
          </a:p>
          <a:p>
            <a:pPr eaLnBrk="1" hangingPunct="1"/>
            <a:r>
              <a:rPr lang="id-ID" sz="2000" dirty="0" smtClean="0"/>
              <a:t>K</a:t>
            </a:r>
            <a:r>
              <a:rPr lang="id-ID" sz="2000" dirty="0" smtClean="0"/>
              <a:t>arakter </a:t>
            </a:r>
            <a:r>
              <a:rPr lang="id-ID" sz="2000" dirty="0" smtClean="0"/>
              <a:t>lebih dekat dengan akhlaq, yaitu spontanitas manusia dalam bersikap, atau melakukan perbuatan yang telah menyatu dalam diri manusia sehingga ketika muncul tidak perlu dipikirkan </a:t>
            </a:r>
            <a:r>
              <a:rPr lang="id-ID" sz="2000" dirty="0" smtClean="0"/>
              <a:t>laig (Imam Ghozali).</a:t>
            </a:r>
            <a:r>
              <a:rPr lang="id-ID" sz="2000" dirty="0" smtClean="0"/>
              <a:t/>
            </a:r>
            <a:br>
              <a:rPr lang="id-ID" sz="2000" dirty="0" smtClean="0"/>
            </a:br>
            <a:r>
              <a:rPr lang="id-ID" sz="2000" dirty="0" smtClean="0"/>
              <a:t/>
            </a:r>
            <a:br>
              <a:rPr lang="id-ID" sz="2000" dirty="0" smtClean="0"/>
            </a:br>
            <a:endParaRPr lang="en-US" sz="2000" dirty="0" smtClean="0"/>
          </a:p>
          <a:p>
            <a:pPr eaLnBrk="1" hangingPunct="1"/>
            <a:r>
              <a:rPr lang="id-ID" sz="2000" b="1" dirty="0" smtClean="0"/>
              <a:t> </a:t>
            </a:r>
            <a:endParaRPr lang="en-US" sz="2000" dirty="0" smtClean="0"/>
          </a:p>
          <a:p>
            <a:pPr eaLnBrk="1" hangingPunct="1"/>
            <a:endParaRPr lang="en-US" sz="2000"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Hakekat Karakter</a:t>
            </a:r>
            <a:endParaRPr lang="id-ID"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Dari pendapat di atas difahami bahwa karakter itu berkaitan dengan kekuatan moral, berkonotasi ‘positif’, bukan netral. Jadi, ‘orang berkarakter’ adalah orang yang mempunyai kualitas moral (tertentu) positif. Dengan demikian, pendidikan membangun karakter, secara implisit mengandung arti membangun sifat atau pola perilaku yang didasari atau berkaitan dengan dimensi moral yang positif atau baik, bukan yang negatif atau </a:t>
            </a:r>
            <a:r>
              <a:rPr lang="id-ID" dirty="0" smtClean="0"/>
              <a:t>buruk (Anwar,2009).</a:t>
            </a:r>
            <a:endParaRPr lang="id-ID"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81000" y="152400"/>
            <a:ext cx="8229600" cy="715962"/>
          </a:xfrm>
          <a:prstGeom prst="rect">
            <a:avLst/>
          </a:prstGeom>
          <a:solidFill>
            <a:schemeClr val="bg1"/>
          </a:solidFill>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FUNGSI KARAKTER</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7" name="Title 1"/>
          <p:cNvSpPr>
            <a:spLocks noGrp="1"/>
          </p:cNvSpPr>
          <p:nvPr>
            <p:ph type="title"/>
          </p:nvPr>
        </p:nvSpPr>
        <p:spPr>
          <a:xfrm>
            <a:off x="533400" y="304800"/>
            <a:ext cx="8229600" cy="715962"/>
          </a:xfrm>
          <a:solidFill>
            <a:schemeClr val="bg1"/>
          </a:solidFill>
        </p:spPr>
        <p:txBody>
          <a:bodyPr>
            <a:normAutofit fontScale="90000"/>
          </a:bodyPr>
          <a:lstStyle/>
          <a:p>
            <a:pPr eaLnBrk="1" fontAlgn="auto" hangingPunct="1">
              <a:spcAft>
                <a:spcPts val="0"/>
              </a:spcAft>
              <a:defRPr/>
            </a:pPr>
            <a:r>
              <a:rPr lang="en-US" dirty="0" smtClean="0"/>
              <a:t>FUNGSI KARAKTER</a:t>
            </a:r>
            <a:endParaRPr lang="en-US" dirty="0"/>
          </a:p>
        </p:txBody>
      </p:sp>
      <p:sp>
        <p:nvSpPr>
          <p:cNvPr id="8" name="Content Placeholder 2"/>
          <p:cNvSpPr>
            <a:spLocks noGrp="1"/>
          </p:cNvSpPr>
          <p:nvPr>
            <p:ph idx="1"/>
          </p:nvPr>
        </p:nvSpPr>
        <p:spPr>
          <a:xfrm>
            <a:off x="609600" y="1219200"/>
            <a:ext cx="8229600" cy="5257800"/>
          </a:xfrm>
          <a:ln>
            <a:solidFill>
              <a:schemeClr val="tx1"/>
            </a:solidFill>
          </a:ln>
        </p:spPr>
        <p:txBody>
          <a:bodyPr>
            <a:normAutofit fontScale="70000" lnSpcReduction="20000"/>
          </a:bodyPr>
          <a:lstStyle/>
          <a:p>
            <a:pPr marL="548640" indent="-411480" eaLnBrk="1" fontAlgn="auto" hangingPunct="1">
              <a:spcAft>
                <a:spcPts val="0"/>
              </a:spcAft>
              <a:buClr>
                <a:schemeClr val="tx1">
                  <a:shade val="95000"/>
                </a:schemeClr>
              </a:buClr>
              <a:buFont typeface="Wingdings 2"/>
              <a:buChar char=""/>
              <a:defRPr/>
            </a:pPr>
            <a:r>
              <a:rPr lang="id-ID" dirty="0" smtClean="0">
                <a:latin typeface="Arial Unicode MS" pitchFamily="34" charset="-128"/>
                <a:ea typeface="Arial Unicode MS" pitchFamily="34" charset="-128"/>
                <a:cs typeface="Arial Unicode MS" pitchFamily="34" charset="-128"/>
              </a:rPr>
              <a:t>Selain memperkecil resiko kehancuran, karakter juga menjadi modal yang sangat penting untuk bersaing dan bekerja sama secara tangguh dan terhormat di tengah-tengah bangsa lain. </a:t>
            </a:r>
            <a:endParaRPr lang="en-US" dirty="0" smtClean="0">
              <a:latin typeface="Arial Unicode MS" pitchFamily="34" charset="-128"/>
              <a:ea typeface="Arial Unicode MS" pitchFamily="34" charset="-128"/>
              <a:cs typeface="Arial Unicode MS" pitchFamily="34" charset="-128"/>
            </a:endParaRPr>
          </a:p>
          <a:p>
            <a:pPr marL="548640" indent="-411480" eaLnBrk="1" fontAlgn="auto" hangingPunct="1">
              <a:spcAft>
                <a:spcPts val="0"/>
              </a:spcAft>
              <a:buClr>
                <a:schemeClr val="tx1">
                  <a:shade val="95000"/>
                </a:schemeClr>
              </a:buClr>
              <a:buFont typeface="Wingdings 2"/>
              <a:buChar char=""/>
              <a:defRPr/>
            </a:pPr>
            <a:r>
              <a:rPr lang="id-ID" dirty="0" smtClean="0">
                <a:latin typeface="Arial Unicode MS" pitchFamily="34" charset="-128"/>
                <a:ea typeface="Arial Unicode MS" pitchFamily="34" charset="-128"/>
                <a:cs typeface="Arial Unicode MS" pitchFamily="34" charset="-128"/>
              </a:rPr>
              <a:t>Karakterlah yang membuat bangsa Jepang cepat bangkit sesudah kekalahannya dalam Perang Dunia II dan meraih kembali martabatnya di dunia internasional. </a:t>
            </a:r>
            <a:endParaRPr lang="en-US" dirty="0" smtClean="0">
              <a:latin typeface="Arial Unicode MS" pitchFamily="34" charset="-128"/>
              <a:ea typeface="Arial Unicode MS" pitchFamily="34" charset="-128"/>
              <a:cs typeface="Arial Unicode MS" pitchFamily="34" charset="-128"/>
            </a:endParaRPr>
          </a:p>
          <a:p>
            <a:pPr marL="548640" indent="-411480" eaLnBrk="1" fontAlgn="auto" hangingPunct="1">
              <a:spcAft>
                <a:spcPts val="0"/>
              </a:spcAft>
              <a:buClr>
                <a:schemeClr val="tx1">
                  <a:shade val="95000"/>
                </a:schemeClr>
              </a:buClr>
              <a:buFont typeface="Wingdings 2"/>
              <a:buChar char=""/>
              <a:defRPr/>
            </a:pPr>
            <a:r>
              <a:rPr lang="id-ID" dirty="0" smtClean="0">
                <a:latin typeface="Arial Unicode MS" pitchFamily="34" charset="-128"/>
                <a:ea typeface="Arial Unicode MS" pitchFamily="34" charset="-128"/>
                <a:cs typeface="Arial Unicode MS" pitchFamily="34" charset="-128"/>
              </a:rPr>
              <a:t>Karakterlah yang membuat bangsa Vietnam tidak bisa ditaklukkan, bahkan mengalahkan dua bangsa yang secara teknologi dan ekonomi jauh lebih maju, yaitu Perancis dan Amerika. </a:t>
            </a:r>
            <a:endParaRPr lang="en-US" dirty="0" smtClean="0">
              <a:latin typeface="Arial Unicode MS" pitchFamily="34" charset="-128"/>
              <a:ea typeface="Arial Unicode MS" pitchFamily="34" charset="-128"/>
              <a:cs typeface="Arial Unicode MS" pitchFamily="34" charset="-128"/>
            </a:endParaRPr>
          </a:p>
          <a:p>
            <a:pPr marL="548640" indent="-411480" eaLnBrk="1" fontAlgn="auto" hangingPunct="1">
              <a:spcAft>
                <a:spcPts val="0"/>
              </a:spcAft>
              <a:buClr>
                <a:schemeClr val="tx1">
                  <a:shade val="95000"/>
                </a:schemeClr>
              </a:buClr>
              <a:buFont typeface="Wingdings 2"/>
              <a:buChar char=""/>
              <a:defRPr/>
            </a:pPr>
            <a:r>
              <a:rPr lang="id-ID" dirty="0" smtClean="0">
                <a:latin typeface="Arial Unicode MS" pitchFamily="34" charset="-128"/>
                <a:ea typeface="Arial Unicode MS" pitchFamily="34" charset="-128"/>
                <a:cs typeface="Arial Unicode MS" pitchFamily="34" charset="-128"/>
              </a:rPr>
              <a:t>Pembangunan karakterlah yang membuat Korea Selatan sekarang jauh lebih maju dari Indonesia, walaupun pada tahun 1962 keadaan kedua negara secara ekonomi dan teknologi hampir sama. </a:t>
            </a:r>
            <a:endParaRPr lang="en-US" dirty="0" smtClean="0">
              <a:latin typeface="Arial Unicode MS" pitchFamily="34" charset="-128"/>
              <a:ea typeface="Arial Unicode MS" pitchFamily="34" charset="-128"/>
              <a:cs typeface="Arial Unicode MS" pitchFamily="34" charset="-128"/>
            </a:endParaRPr>
          </a:p>
          <a:p>
            <a:pPr marL="548640" indent="-411480" eaLnBrk="1" fontAlgn="auto" hangingPunct="1">
              <a:spcAft>
                <a:spcPts val="0"/>
              </a:spcAft>
              <a:buClr>
                <a:schemeClr val="tx1">
                  <a:shade val="95000"/>
                </a:schemeClr>
              </a:buClr>
              <a:buFont typeface="Wingdings 2"/>
              <a:buChar char=""/>
              <a:defRPr/>
            </a:pPr>
            <a:r>
              <a:rPr lang="id-ID" dirty="0" smtClean="0">
                <a:latin typeface="Arial Unicode MS" pitchFamily="34" charset="-128"/>
                <a:ea typeface="Arial Unicode MS" pitchFamily="34" charset="-128"/>
                <a:cs typeface="Arial Unicode MS" pitchFamily="34" charset="-128"/>
              </a:rPr>
              <a:t>Pembangunan karakterlah yang membuat para pejuang kemerdekaan berhasil menghantar bangsa Indonesia ke gerbang kemerdekaannya (Gedhe Raka, 1997</a:t>
            </a:r>
            <a:r>
              <a:rPr lang="en-US" dirty="0" smtClean="0">
                <a:latin typeface="Arial Unicode MS" pitchFamily="34" charset="-128"/>
                <a:ea typeface="Arial Unicode MS" pitchFamily="34" charset="-128"/>
                <a:cs typeface="Arial Unicode MS" pitchFamily="34" charset="-128"/>
              </a:rPr>
              <a:t> </a:t>
            </a:r>
            <a:r>
              <a:rPr lang="id-ID" dirty="0" smtClean="0">
                <a:latin typeface="Arial Unicode MS" pitchFamily="34" charset="-128"/>
                <a:ea typeface="Arial Unicode MS" pitchFamily="34" charset="-128"/>
                <a:cs typeface="Arial Unicode MS" pitchFamily="34" charset="-128"/>
              </a:rPr>
              <a:t>).</a:t>
            </a:r>
            <a:endParaRPr lang="id-ID"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74838"/>
            <a:ext cx="8382000" cy="2160591"/>
          </a:xfrm>
          <a:prstGeom prst="rect">
            <a:avLst/>
          </a:prstGeom>
        </p:spPr>
        <p:txBody>
          <a:bodyPr wrap="square">
            <a:spAutoFit/>
          </a:bodyPr>
          <a:lstStyle/>
          <a:p>
            <a:pPr>
              <a:lnSpc>
                <a:spcPct val="80000"/>
              </a:lnSpc>
              <a:buFont typeface="Wingdings" pitchFamily="2" charset="2"/>
              <a:buNone/>
            </a:pPr>
            <a:r>
              <a:rPr lang="sv-SE" sz="2800" b="1" dirty="0" smtClean="0"/>
              <a:t>Taburlah pemikiran maka Anda akan menuai tindakan;</a:t>
            </a:r>
          </a:p>
          <a:p>
            <a:pPr>
              <a:lnSpc>
                <a:spcPct val="80000"/>
              </a:lnSpc>
              <a:buFont typeface="Wingdings" pitchFamily="2" charset="2"/>
              <a:buNone/>
            </a:pPr>
            <a:r>
              <a:rPr lang="sv-SE" sz="2800" b="1" dirty="0" smtClean="0"/>
              <a:t>Taburlah tindakan dan Anda akan menuai kebiasaan;</a:t>
            </a:r>
          </a:p>
          <a:p>
            <a:pPr>
              <a:lnSpc>
                <a:spcPct val="80000"/>
              </a:lnSpc>
              <a:buFont typeface="Wingdings" pitchFamily="2" charset="2"/>
              <a:buNone/>
            </a:pPr>
            <a:r>
              <a:rPr lang="sv-SE" sz="2800" b="1" dirty="0" smtClean="0"/>
              <a:t>Taburlah kebiasaan dan Anda akan menuai karakter;</a:t>
            </a:r>
          </a:p>
          <a:p>
            <a:pPr>
              <a:lnSpc>
                <a:spcPct val="80000"/>
              </a:lnSpc>
              <a:buFont typeface="Wingdings" pitchFamily="2" charset="2"/>
              <a:buNone/>
            </a:pPr>
            <a:r>
              <a:rPr lang="sv-SE" sz="2800" b="1" dirty="0" smtClean="0"/>
              <a:t>Taburlah karakter dan Anda akan menuai masa depan.</a:t>
            </a:r>
            <a:endParaRPr lang="sv-SE" altLang="ja-JP" sz="2800" b="1" i="1" dirty="0" smtClean="0">
              <a:ea typeface="MS PGothic" pitchFamily="34" charset="-128"/>
            </a:endParaRPr>
          </a:p>
          <a:p>
            <a:pPr>
              <a:lnSpc>
                <a:spcPct val="80000"/>
              </a:lnSpc>
              <a:buFont typeface="Wingdings" pitchFamily="2" charset="2"/>
              <a:buNone/>
            </a:pPr>
            <a:endParaRPr lang="sv-SE" altLang="ja-JP" sz="2800" b="1" i="1" dirty="0" smtClean="0">
              <a:ea typeface="MS PGothic" pitchFamily="34" charset="-128"/>
            </a:endParaRPr>
          </a:p>
          <a:p>
            <a:pPr algn="r">
              <a:lnSpc>
                <a:spcPct val="80000"/>
              </a:lnSpc>
              <a:buFont typeface="Wingdings" pitchFamily="2" charset="2"/>
              <a:buNone/>
            </a:pPr>
            <a:r>
              <a:rPr lang="sv-SE" altLang="ja-JP" sz="2800" b="1" i="1" dirty="0" smtClean="0">
                <a:ea typeface="MS PGothic" pitchFamily="34" charset="-128"/>
              </a:rPr>
              <a:t>Ralph Waldo Emerson</a:t>
            </a:r>
            <a:r>
              <a:rPr lang="en-US" altLang="ja-JP" sz="2800" b="1" dirty="0" smtClean="0">
                <a:ea typeface="MS PGothic" pitchFamily="34" charset="-128"/>
              </a:rPr>
              <a:t> </a:t>
            </a:r>
            <a:endParaRPr lang="en-US" sz="2800" b="1" dirty="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34400" cy="1143000"/>
          </a:xfrm>
        </p:spPr>
        <p:txBody>
          <a:bodyPr>
            <a:noAutofit/>
          </a:bodyPr>
          <a:lstStyle/>
          <a:p>
            <a:r>
              <a:rPr lang="id-ID" sz="2800" b="1" dirty="0" smtClean="0"/>
              <a:t>Tabel 5.</a:t>
            </a:r>
            <a:r>
              <a:rPr lang="id-ID" sz="2800" dirty="0" smtClean="0"/>
              <a:t/>
            </a:r>
            <a:br>
              <a:rPr lang="id-ID" sz="2800" dirty="0" smtClean="0"/>
            </a:br>
            <a:r>
              <a:rPr lang="id-ID" sz="2800" b="1" dirty="0" smtClean="0"/>
              <a:t>Sikap responden tentang pendidikan etika</a:t>
            </a:r>
            <a:r>
              <a:rPr lang="en-US" sz="2800" b="1" dirty="0" smtClean="0"/>
              <a:t> </a:t>
            </a:r>
            <a:r>
              <a:rPr lang="en-US" sz="2800" b="1" dirty="0" err="1" smtClean="0"/>
              <a:t>da</a:t>
            </a:r>
            <a:r>
              <a:rPr lang="id-ID" sz="2800" b="1" dirty="0" smtClean="0"/>
              <a:t>lam</a:t>
            </a:r>
            <a:r>
              <a:rPr lang="en-US" sz="2800" b="1" dirty="0" smtClean="0"/>
              <a:t> </a:t>
            </a:r>
            <a:r>
              <a:rPr lang="en-US" sz="2800" b="1" dirty="0" err="1" smtClean="0"/>
              <a:t>membangun</a:t>
            </a:r>
            <a:r>
              <a:rPr lang="en-US" sz="2800" b="1" dirty="0" smtClean="0"/>
              <a:t> </a:t>
            </a:r>
            <a:r>
              <a:rPr lang="id-ID" sz="2800" b="1" dirty="0" err="1" smtClean="0"/>
              <a:t>K</a:t>
            </a:r>
            <a:r>
              <a:rPr lang="en-US" sz="2800" b="1" dirty="0" err="1" smtClean="0"/>
              <a:t>arakter</a:t>
            </a:r>
            <a:r>
              <a:rPr lang="en-US" sz="2800" b="1" dirty="0" smtClean="0"/>
              <a:t> </a:t>
            </a:r>
            <a:r>
              <a:rPr lang="id-ID" sz="2800" b="1" dirty="0" smtClean="0"/>
              <a:t> Bangsa di sekolah</a:t>
            </a:r>
            <a:endParaRPr lang="id-ID" sz="2800" dirty="0"/>
          </a:p>
        </p:txBody>
      </p:sp>
      <p:graphicFrame>
        <p:nvGraphicFramePr>
          <p:cNvPr id="4" name="Content Placeholder 3"/>
          <p:cNvGraphicFramePr>
            <a:graphicFrameLocks noGrp="1"/>
          </p:cNvGraphicFramePr>
          <p:nvPr>
            <p:ph idx="1"/>
          </p:nvPr>
        </p:nvGraphicFramePr>
        <p:xfrm>
          <a:off x="457200" y="1600200"/>
          <a:ext cx="8229600" cy="4582160"/>
        </p:xfrm>
        <a:graphic>
          <a:graphicData uri="http://schemas.openxmlformats.org/drawingml/2006/table">
            <a:tbl>
              <a:tblPr firstRow="1" bandRow="1">
                <a:tableStyleId>{5C22544A-7EE6-4342-B048-85BDC9FD1C3A}</a:tableStyleId>
              </a:tblPr>
              <a:tblGrid>
                <a:gridCol w="533400"/>
                <a:gridCol w="4343400"/>
                <a:gridCol w="762000"/>
                <a:gridCol w="838200"/>
                <a:gridCol w="990600"/>
                <a:gridCol w="762000"/>
              </a:tblGrid>
              <a:tr h="370840">
                <a:tc rowSpan="2">
                  <a:txBody>
                    <a:bodyPr/>
                    <a:lstStyle/>
                    <a:p>
                      <a:r>
                        <a:rPr lang="id-ID" dirty="0" smtClean="0"/>
                        <a:t>No</a:t>
                      </a:r>
                      <a:endParaRPr lang="id-ID" dirty="0"/>
                    </a:p>
                  </a:txBody>
                  <a:tcPr/>
                </a:tc>
                <a:tc rowSpan="2">
                  <a:txBody>
                    <a:bodyPr/>
                    <a:lstStyle/>
                    <a:p>
                      <a:r>
                        <a:rPr lang="id-ID" dirty="0" smtClean="0"/>
                        <a:t>URAIAN</a:t>
                      </a:r>
                      <a:endParaRPr lang="id-ID" dirty="0"/>
                    </a:p>
                  </a:txBody>
                  <a:tcPr/>
                </a:tc>
                <a:tc gridSpan="2">
                  <a:txBody>
                    <a:bodyPr/>
                    <a:lstStyle/>
                    <a:p>
                      <a:r>
                        <a:rPr lang="id-ID" dirty="0" smtClean="0"/>
                        <a:t>Setuju</a:t>
                      </a:r>
                      <a:endParaRPr lang="id-ID" dirty="0"/>
                    </a:p>
                  </a:txBody>
                  <a:tcPr/>
                </a:tc>
                <a:tc hMerge="1">
                  <a:txBody>
                    <a:bodyPr/>
                    <a:lstStyle/>
                    <a:p>
                      <a:endParaRPr lang="id-ID" dirty="0"/>
                    </a:p>
                  </a:txBody>
                  <a:tcPr/>
                </a:tc>
                <a:tc gridSpan="2">
                  <a:txBody>
                    <a:bodyPr/>
                    <a:lstStyle/>
                    <a:p>
                      <a:r>
                        <a:rPr lang="id-ID" dirty="0" smtClean="0"/>
                        <a:t>Tidak</a:t>
                      </a:r>
                      <a:endParaRPr lang="id-ID" dirty="0"/>
                    </a:p>
                  </a:txBody>
                  <a:tcPr/>
                </a:tc>
                <a:tc hMerge="1">
                  <a:txBody>
                    <a:bodyPr/>
                    <a:lstStyle/>
                    <a:p>
                      <a:endParaRPr lang="id-ID" dirty="0"/>
                    </a:p>
                  </a:txBody>
                  <a:tcPr/>
                </a:tc>
              </a:tr>
              <a:tr h="370840">
                <a:tc vMerge="1">
                  <a:txBody>
                    <a:bodyPr/>
                    <a:lstStyle/>
                    <a:p>
                      <a:endParaRPr lang="id-ID" dirty="0"/>
                    </a:p>
                  </a:txBody>
                  <a:tcPr/>
                </a:tc>
                <a:tc vMerge="1">
                  <a:txBody>
                    <a:bodyPr/>
                    <a:lstStyle/>
                    <a:p>
                      <a:endParaRPr lang="id-ID" dirty="0"/>
                    </a:p>
                  </a:txBody>
                  <a:tcPr/>
                </a:tc>
                <a:tc>
                  <a:txBody>
                    <a:bodyPr/>
                    <a:lstStyle/>
                    <a:p>
                      <a:r>
                        <a:rPr lang="id-ID" dirty="0" smtClean="0"/>
                        <a:t>f</a:t>
                      </a:r>
                      <a:endParaRPr lang="id-ID" dirty="0"/>
                    </a:p>
                  </a:txBody>
                  <a:tcPr/>
                </a:tc>
                <a:tc>
                  <a:txBody>
                    <a:bodyPr/>
                    <a:lstStyle/>
                    <a:p>
                      <a:r>
                        <a:rPr lang="id-ID" dirty="0" smtClean="0"/>
                        <a:t>%</a:t>
                      </a:r>
                      <a:endParaRPr lang="id-ID" dirty="0"/>
                    </a:p>
                  </a:txBody>
                  <a:tcPr/>
                </a:tc>
                <a:tc>
                  <a:txBody>
                    <a:bodyPr/>
                    <a:lstStyle/>
                    <a:p>
                      <a:r>
                        <a:rPr lang="id-ID" dirty="0" smtClean="0"/>
                        <a:t>f</a:t>
                      </a:r>
                      <a:endParaRPr lang="id-ID" dirty="0"/>
                    </a:p>
                  </a:txBody>
                  <a:tcPr/>
                </a:tc>
                <a:tc>
                  <a:txBody>
                    <a:bodyPr/>
                    <a:lstStyle/>
                    <a:p>
                      <a:r>
                        <a:rPr lang="id-ID" dirty="0" smtClean="0"/>
                        <a:t>%</a:t>
                      </a:r>
                      <a:endParaRPr lang="id-ID" dirty="0"/>
                    </a:p>
                  </a:txBody>
                  <a:tcPr/>
                </a:tc>
              </a:tr>
              <a:tr h="370840">
                <a:tc>
                  <a:txBody>
                    <a:bodyPr/>
                    <a:lstStyle/>
                    <a:p>
                      <a:r>
                        <a:rPr lang="id-ID" dirty="0" smtClean="0"/>
                        <a:t>1</a:t>
                      </a:r>
                      <a:endParaRPr lang="id-ID" dirty="0"/>
                    </a:p>
                  </a:txBody>
                  <a:tcPr/>
                </a:tc>
                <a:tc>
                  <a:txBody>
                    <a:bodyPr/>
                    <a:lstStyle/>
                    <a:p>
                      <a:r>
                        <a:rPr lang="id-ID" sz="1800" kern="1200" dirty="0" smtClean="0">
                          <a:solidFill>
                            <a:schemeClr val="dk1"/>
                          </a:solidFill>
                          <a:latin typeface="+mn-lt"/>
                          <a:ea typeface="+mn-ea"/>
                          <a:cs typeface="+mn-cs"/>
                        </a:rPr>
                        <a:t>Perlunya pendidikan etika di sekolah dasar dan menengah</a:t>
                      </a:r>
                      <a:endParaRPr lang="id-ID" dirty="0"/>
                    </a:p>
                  </a:txBody>
                  <a:tcPr/>
                </a:tc>
                <a:tc>
                  <a:txBody>
                    <a:bodyPr/>
                    <a:lstStyle/>
                    <a:p>
                      <a:r>
                        <a:rPr lang="id-ID" sz="2000" dirty="0" smtClean="0"/>
                        <a:t>306</a:t>
                      </a:r>
                      <a:endParaRPr lang="id-ID" sz="2000" dirty="0"/>
                    </a:p>
                  </a:txBody>
                  <a:tcPr/>
                </a:tc>
                <a:tc>
                  <a:txBody>
                    <a:bodyPr/>
                    <a:lstStyle/>
                    <a:p>
                      <a:r>
                        <a:rPr lang="id-ID" sz="2000" dirty="0" smtClean="0"/>
                        <a:t>100</a:t>
                      </a:r>
                      <a:endParaRPr lang="id-ID" sz="2000" dirty="0"/>
                    </a:p>
                  </a:txBody>
                  <a:tcPr/>
                </a:tc>
                <a:tc>
                  <a:txBody>
                    <a:bodyPr/>
                    <a:lstStyle/>
                    <a:p>
                      <a:r>
                        <a:rPr lang="id-ID" sz="2000" dirty="0" smtClean="0"/>
                        <a:t>0</a:t>
                      </a:r>
                      <a:endParaRPr lang="id-ID" sz="2000" dirty="0"/>
                    </a:p>
                  </a:txBody>
                  <a:tcPr/>
                </a:tc>
                <a:tc>
                  <a:txBody>
                    <a:bodyPr/>
                    <a:lstStyle/>
                    <a:p>
                      <a:r>
                        <a:rPr lang="id-ID" sz="2000" dirty="0" smtClean="0"/>
                        <a:t>0</a:t>
                      </a:r>
                      <a:endParaRPr lang="id-ID" sz="2000" dirty="0"/>
                    </a:p>
                  </a:txBody>
                  <a:tcPr/>
                </a:tc>
              </a:tr>
              <a:tr h="370840">
                <a:tc>
                  <a:txBody>
                    <a:bodyPr/>
                    <a:lstStyle/>
                    <a:p>
                      <a:r>
                        <a:rPr lang="id-ID" dirty="0" smtClean="0"/>
                        <a:t>2</a:t>
                      </a:r>
                      <a:endParaRPr lang="id-ID" dirty="0"/>
                    </a:p>
                  </a:txBody>
                  <a:tcPr/>
                </a:tc>
                <a:tc>
                  <a:txBody>
                    <a:bodyPr/>
                    <a:lstStyle/>
                    <a:p>
                      <a:r>
                        <a:rPr lang="id-ID" sz="1800" kern="1200" dirty="0" smtClean="0">
                          <a:solidFill>
                            <a:schemeClr val="dk1"/>
                          </a:solidFill>
                          <a:latin typeface="+mn-lt"/>
                          <a:ea typeface="+mn-ea"/>
                          <a:cs typeface="+mn-cs"/>
                        </a:rPr>
                        <a:t>Pendidikan etika menjadi pelajaran tersendiri di sekolah</a:t>
                      </a:r>
                      <a:endParaRPr lang="id-ID" dirty="0"/>
                    </a:p>
                  </a:txBody>
                  <a:tcPr/>
                </a:tc>
                <a:tc>
                  <a:txBody>
                    <a:bodyPr/>
                    <a:lstStyle/>
                    <a:p>
                      <a:pPr algn="just">
                        <a:lnSpc>
                          <a:spcPct val="150000"/>
                        </a:lnSpc>
                        <a:spcAft>
                          <a:spcPts val="0"/>
                        </a:spcAft>
                      </a:pPr>
                      <a:r>
                        <a:rPr lang="id-ID" sz="2000" dirty="0" smtClean="0">
                          <a:latin typeface="Times New Roman"/>
                          <a:ea typeface="Times New Roman"/>
                          <a:cs typeface="Times New Roman"/>
                        </a:rPr>
                        <a:t>156</a:t>
                      </a:r>
                      <a:endParaRPr lang="id-ID" sz="20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id-ID" sz="2000" dirty="0">
                          <a:latin typeface="Times New Roman"/>
                          <a:ea typeface="Times New Roman"/>
                          <a:cs typeface="Times New Roman"/>
                        </a:rPr>
                        <a:t>50, </a:t>
                      </a:r>
                      <a:r>
                        <a:rPr lang="id-ID" sz="2000" dirty="0" smtClean="0">
                          <a:latin typeface="Times New Roman"/>
                          <a:ea typeface="Times New Roman"/>
                          <a:cs typeface="Times New Roman"/>
                        </a:rPr>
                        <a:t>98</a:t>
                      </a:r>
                      <a:endParaRPr lang="id-ID" sz="20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id-ID" sz="2000" dirty="0" smtClean="0">
                          <a:latin typeface="Times New Roman"/>
                          <a:ea typeface="Times New Roman"/>
                          <a:cs typeface="Times New Roman"/>
                        </a:rPr>
                        <a:t>150</a:t>
                      </a:r>
                      <a:endParaRPr lang="id-ID" sz="20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id-ID" sz="2000" dirty="0" smtClean="0">
                          <a:latin typeface="Times New Roman"/>
                          <a:ea typeface="Times New Roman"/>
                          <a:cs typeface="Times New Roman"/>
                        </a:rPr>
                        <a:t>49,02</a:t>
                      </a:r>
                      <a:endParaRPr lang="id-ID" sz="2000" dirty="0">
                        <a:latin typeface="Times New Roman"/>
                        <a:ea typeface="Times New Roman"/>
                        <a:cs typeface="Times New Roman"/>
                      </a:endParaRPr>
                    </a:p>
                  </a:txBody>
                  <a:tcPr marL="68580" marR="68580" marT="0" marB="0"/>
                </a:tc>
              </a:tr>
              <a:tr h="370840">
                <a:tc>
                  <a:txBody>
                    <a:bodyPr/>
                    <a:lstStyle/>
                    <a:p>
                      <a:r>
                        <a:rPr lang="id-ID" dirty="0" smtClean="0"/>
                        <a:t>3</a:t>
                      </a:r>
                      <a:endParaRPr lang="id-ID" dirty="0"/>
                    </a:p>
                  </a:txBody>
                  <a:tcPr/>
                </a:tc>
                <a:tc>
                  <a:txBody>
                    <a:bodyPr/>
                    <a:lstStyle/>
                    <a:p>
                      <a:r>
                        <a:rPr lang="id-ID" sz="1800" kern="1200" dirty="0" smtClean="0">
                          <a:solidFill>
                            <a:schemeClr val="dk1"/>
                          </a:solidFill>
                          <a:latin typeface="+mn-lt"/>
                          <a:ea typeface="+mn-ea"/>
                          <a:cs typeface="+mn-cs"/>
                        </a:rPr>
                        <a:t>Pendidikan etika di sekolah memuat penanaman moral, etika dan agama</a:t>
                      </a:r>
                      <a:endParaRPr lang="id-ID" dirty="0"/>
                    </a:p>
                  </a:txBody>
                  <a:tcPr/>
                </a:tc>
                <a:tc>
                  <a:txBody>
                    <a:bodyPr/>
                    <a:lstStyle/>
                    <a:p>
                      <a:pPr algn="just">
                        <a:lnSpc>
                          <a:spcPct val="150000"/>
                        </a:lnSpc>
                        <a:spcAft>
                          <a:spcPts val="0"/>
                        </a:spcAft>
                      </a:pPr>
                      <a:r>
                        <a:rPr lang="id-ID" sz="2000" dirty="0">
                          <a:latin typeface="Times New Roman"/>
                          <a:ea typeface="Times New Roman"/>
                          <a:cs typeface="Times New Roman"/>
                        </a:rPr>
                        <a:t>300</a:t>
                      </a:r>
                    </a:p>
                  </a:txBody>
                  <a:tcPr marL="68580" marR="68580" marT="0" marB="0"/>
                </a:tc>
                <a:tc>
                  <a:txBody>
                    <a:bodyPr/>
                    <a:lstStyle/>
                    <a:p>
                      <a:pPr algn="just">
                        <a:lnSpc>
                          <a:spcPct val="150000"/>
                        </a:lnSpc>
                        <a:spcAft>
                          <a:spcPts val="0"/>
                        </a:spcAft>
                      </a:pPr>
                      <a:r>
                        <a:rPr lang="id-ID" sz="2000">
                          <a:latin typeface="Times New Roman"/>
                          <a:ea typeface="Times New Roman"/>
                          <a:cs typeface="Times New Roman"/>
                        </a:rPr>
                        <a:t>98, 04</a:t>
                      </a:r>
                    </a:p>
                  </a:txBody>
                  <a:tcPr marL="68580" marR="68580" marT="0" marB="0"/>
                </a:tc>
                <a:tc>
                  <a:txBody>
                    <a:bodyPr/>
                    <a:lstStyle/>
                    <a:p>
                      <a:pPr algn="just">
                        <a:lnSpc>
                          <a:spcPct val="150000"/>
                        </a:lnSpc>
                        <a:spcAft>
                          <a:spcPts val="0"/>
                        </a:spcAft>
                      </a:pPr>
                      <a:r>
                        <a:rPr lang="id-ID" sz="2000">
                          <a:latin typeface="Times New Roman"/>
                          <a:ea typeface="Times New Roman"/>
                          <a:cs typeface="Times New Roman"/>
                        </a:rPr>
                        <a:t>6</a:t>
                      </a:r>
                    </a:p>
                  </a:txBody>
                  <a:tcPr marL="68580" marR="68580" marT="0" marB="0"/>
                </a:tc>
                <a:tc>
                  <a:txBody>
                    <a:bodyPr/>
                    <a:lstStyle/>
                    <a:p>
                      <a:pPr algn="just">
                        <a:lnSpc>
                          <a:spcPct val="150000"/>
                        </a:lnSpc>
                        <a:spcAft>
                          <a:spcPts val="0"/>
                        </a:spcAft>
                      </a:pPr>
                      <a:r>
                        <a:rPr lang="id-ID" sz="2000" dirty="0">
                          <a:latin typeface="Times New Roman"/>
                          <a:ea typeface="Times New Roman"/>
                          <a:cs typeface="Times New Roman"/>
                        </a:rPr>
                        <a:t>1,96</a:t>
                      </a:r>
                    </a:p>
                  </a:txBody>
                  <a:tcPr marL="68580" marR="68580" marT="0" marB="0"/>
                </a:tc>
              </a:tr>
              <a:tr h="370840">
                <a:tc>
                  <a:txBody>
                    <a:bodyPr/>
                    <a:lstStyle/>
                    <a:p>
                      <a:r>
                        <a:rPr lang="id-ID" dirty="0" smtClean="0"/>
                        <a:t>4</a:t>
                      </a:r>
                      <a:endParaRPr lang="id-ID" dirty="0"/>
                    </a:p>
                  </a:txBody>
                  <a:tcPr/>
                </a:tc>
                <a:tc>
                  <a:txBody>
                    <a:bodyPr/>
                    <a:lstStyle/>
                    <a:p>
                      <a:r>
                        <a:rPr lang="id-ID" sz="1800" kern="1200" dirty="0" smtClean="0">
                          <a:solidFill>
                            <a:schemeClr val="dk1"/>
                          </a:solidFill>
                          <a:latin typeface="+mn-lt"/>
                          <a:ea typeface="+mn-ea"/>
                          <a:cs typeface="+mn-cs"/>
                        </a:rPr>
                        <a:t>Pendidikan etika memuat pencegahan terhadap tindak kejahatan  .</a:t>
                      </a:r>
                      <a:endParaRPr lang="id-ID" dirty="0"/>
                    </a:p>
                  </a:txBody>
                  <a:tcPr/>
                </a:tc>
                <a:tc>
                  <a:txBody>
                    <a:bodyPr/>
                    <a:lstStyle/>
                    <a:p>
                      <a:pPr algn="just">
                        <a:lnSpc>
                          <a:spcPct val="150000"/>
                        </a:lnSpc>
                        <a:spcAft>
                          <a:spcPts val="0"/>
                        </a:spcAft>
                      </a:pPr>
                      <a:r>
                        <a:rPr lang="id-ID" sz="2000" dirty="0">
                          <a:latin typeface="Times New Roman"/>
                          <a:ea typeface="Times New Roman"/>
                          <a:cs typeface="Times New Roman"/>
                        </a:rPr>
                        <a:t>302</a:t>
                      </a:r>
                    </a:p>
                  </a:txBody>
                  <a:tcPr marL="68580" marR="68580" marT="0" marB="0"/>
                </a:tc>
                <a:tc>
                  <a:txBody>
                    <a:bodyPr/>
                    <a:lstStyle/>
                    <a:p>
                      <a:pPr algn="just">
                        <a:lnSpc>
                          <a:spcPct val="150000"/>
                        </a:lnSpc>
                        <a:spcAft>
                          <a:spcPts val="0"/>
                        </a:spcAft>
                      </a:pPr>
                      <a:r>
                        <a:rPr lang="id-ID" sz="2000">
                          <a:latin typeface="Times New Roman"/>
                          <a:ea typeface="Times New Roman"/>
                          <a:cs typeface="Times New Roman"/>
                        </a:rPr>
                        <a:t>98,69</a:t>
                      </a:r>
                    </a:p>
                  </a:txBody>
                  <a:tcPr marL="68580" marR="68580" marT="0" marB="0"/>
                </a:tc>
                <a:tc>
                  <a:txBody>
                    <a:bodyPr/>
                    <a:lstStyle/>
                    <a:p>
                      <a:pPr algn="just">
                        <a:lnSpc>
                          <a:spcPct val="150000"/>
                        </a:lnSpc>
                        <a:spcAft>
                          <a:spcPts val="0"/>
                        </a:spcAft>
                      </a:pPr>
                      <a:r>
                        <a:rPr lang="id-ID" sz="2000" dirty="0" smtClean="0">
                          <a:latin typeface="Times New Roman"/>
                          <a:ea typeface="Times New Roman"/>
                          <a:cs typeface="Times New Roman"/>
                        </a:rPr>
                        <a:t>4</a:t>
                      </a:r>
                      <a:endParaRPr lang="id-ID" sz="2000" dirty="0">
                        <a:latin typeface="Times New Roman"/>
                        <a:ea typeface="Times New Roman"/>
                        <a:cs typeface="Times New Roman"/>
                      </a:endParaRPr>
                    </a:p>
                  </a:txBody>
                  <a:tcPr marL="68580" marR="68580" marT="0" marB="0"/>
                </a:tc>
                <a:tc>
                  <a:txBody>
                    <a:bodyPr/>
                    <a:lstStyle/>
                    <a:p>
                      <a:pPr algn="just">
                        <a:lnSpc>
                          <a:spcPct val="150000"/>
                        </a:lnSpc>
                        <a:spcAft>
                          <a:spcPts val="0"/>
                        </a:spcAft>
                      </a:pPr>
                      <a:r>
                        <a:rPr lang="id-ID" sz="2000" dirty="0">
                          <a:latin typeface="Times New Roman"/>
                          <a:ea typeface="Times New Roman"/>
                          <a:cs typeface="Times New Roman"/>
                        </a:rPr>
                        <a:t>1,31</a:t>
                      </a:r>
                    </a:p>
                  </a:txBody>
                  <a:tcPr marL="68580" marR="68580" marT="0" marB="0"/>
                </a:tc>
              </a:tr>
              <a:tr h="370840">
                <a:tc>
                  <a:txBody>
                    <a:bodyPr/>
                    <a:lstStyle/>
                    <a:p>
                      <a:r>
                        <a:rPr lang="id-ID" dirty="0" smtClean="0"/>
                        <a:t>5</a:t>
                      </a:r>
                      <a:endParaRPr lang="id-ID" dirty="0"/>
                    </a:p>
                  </a:txBody>
                  <a:tcPr/>
                </a:tc>
                <a:tc>
                  <a:txBody>
                    <a:bodyPr/>
                    <a:lstStyle/>
                    <a:p>
                      <a:r>
                        <a:rPr lang="id-ID" sz="1800" kern="1200" dirty="0" smtClean="0">
                          <a:solidFill>
                            <a:schemeClr val="dk1"/>
                          </a:solidFill>
                          <a:latin typeface="+mn-lt"/>
                          <a:ea typeface="+mn-ea"/>
                          <a:cs typeface="+mn-cs"/>
                        </a:rPr>
                        <a:t>Terjadinya kenakalan remaja karena tidak adanya pendidikan etika di sekolah</a:t>
                      </a:r>
                      <a:endParaRPr lang="id-ID" dirty="0"/>
                    </a:p>
                  </a:txBody>
                  <a:tcPr/>
                </a:tc>
                <a:tc>
                  <a:txBody>
                    <a:bodyPr/>
                    <a:lstStyle/>
                    <a:p>
                      <a:pPr algn="just">
                        <a:lnSpc>
                          <a:spcPct val="150000"/>
                        </a:lnSpc>
                        <a:spcAft>
                          <a:spcPts val="0"/>
                        </a:spcAft>
                      </a:pPr>
                      <a:r>
                        <a:rPr lang="id-ID" sz="2000" dirty="0">
                          <a:latin typeface="Times New Roman"/>
                          <a:ea typeface="Times New Roman"/>
                          <a:cs typeface="Times New Roman"/>
                        </a:rPr>
                        <a:t>138</a:t>
                      </a:r>
                    </a:p>
                  </a:txBody>
                  <a:tcPr marL="68580" marR="68580" marT="0" marB="0"/>
                </a:tc>
                <a:tc>
                  <a:txBody>
                    <a:bodyPr/>
                    <a:lstStyle/>
                    <a:p>
                      <a:pPr algn="just">
                        <a:lnSpc>
                          <a:spcPct val="150000"/>
                        </a:lnSpc>
                        <a:spcAft>
                          <a:spcPts val="0"/>
                        </a:spcAft>
                      </a:pPr>
                      <a:r>
                        <a:rPr lang="id-ID" sz="2000">
                          <a:latin typeface="Times New Roman"/>
                          <a:ea typeface="Times New Roman"/>
                          <a:cs typeface="Times New Roman"/>
                        </a:rPr>
                        <a:t>45,09</a:t>
                      </a:r>
                    </a:p>
                  </a:txBody>
                  <a:tcPr marL="68580" marR="68580" marT="0" marB="0"/>
                </a:tc>
                <a:tc>
                  <a:txBody>
                    <a:bodyPr/>
                    <a:lstStyle/>
                    <a:p>
                      <a:pPr algn="just">
                        <a:lnSpc>
                          <a:spcPct val="150000"/>
                        </a:lnSpc>
                        <a:spcAft>
                          <a:spcPts val="0"/>
                        </a:spcAft>
                      </a:pPr>
                      <a:r>
                        <a:rPr lang="id-ID" sz="2000">
                          <a:latin typeface="Times New Roman"/>
                          <a:ea typeface="Times New Roman"/>
                          <a:cs typeface="Times New Roman"/>
                        </a:rPr>
                        <a:t>168</a:t>
                      </a:r>
                    </a:p>
                  </a:txBody>
                  <a:tcPr marL="68580" marR="68580" marT="0" marB="0"/>
                </a:tc>
                <a:tc>
                  <a:txBody>
                    <a:bodyPr/>
                    <a:lstStyle/>
                    <a:p>
                      <a:pPr algn="just">
                        <a:lnSpc>
                          <a:spcPct val="150000"/>
                        </a:lnSpc>
                        <a:spcAft>
                          <a:spcPts val="0"/>
                        </a:spcAft>
                      </a:pPr>
                      <a:r>
                        <a:rPr lang="id-ID" sz="2000" dirty="0">
                          <a:latin typeface="Times New Roman"/>
                          <a:ea typeface="Times New Roman"/>
                          <a:cs typeface="Times New Roman"/>
                        </a:rPr>
                        <a:t>54,91</a:t>
                      </a:r>
                    </a:p>
                  </a:txBody>
                  <a:tcPr marL="68580" marR="68580" marT="0" marB="0"/>
                </a:tc>
              </a:tr>
              <a:tr h="370840">
                <a:tc>
                  <a:txBody>
                    <a:bodyPr/>
                    <a:lstStyle/>
                    <a:p>
                      <a:r>
                        <a:rPr lang="id-ID" dirty="0" smtClean="0"/>
                        <a:t>6</a:t>
                      </a:r>
                      <a:endParaRPr lang="id-ID" dirty="0"/>
                    </a:p>
                  </a:txBody>
                  <a:tcPr/>
                </a:tc>
                <a:tc>
                  <a:txBody>
                    <a:bodyPr/>
                    <a:lstStyle/>
                    <a:p>
                      <a:r>
                        <a:rPr lang="id-ID" sz="1800" kern="1200" dirty="0" smtClean="0">
                          <a:solidFill>
                            <a:schemeClr val="dk1"/>
                          </a:solidFill>
                          <a:latin typeface="+mn-lt"/>
                          <a:ea typeface="+mn-ea"/>
                          <a:cs typeface="+mn-cs"/>
                        </a:rPr>
                        <a:t>Pendidikan etika akan meningkatkan akhlak dan budi pekerti pada siswa.</a:t>
                      </a:r>
                      <a:endParaRPr lang="id-ID" dirty="0"/>
                    </a:p>
                  </a:txBody>
                  <a:tcPr/>
                </a:tc>
                <a:tc>
                  <a:txBody>
                    <a:bodyPr/>
                    <a:lstStyle/>
                    <a:p>
                      <a:pPr algn="just">
                        <a:lnSpc>
                          <a:spcPct val="150000"/>
                        </a:lnSpc>
                        <a:spcAft>
                          <a:spcPts val="0"/>
                        </a:spcAft>
                      </a:pPr>
                      <a:r>
                        <a:rPr lang="id-ID" sz="2000" dirty="0">
                          <a:latin typeface="Times New Roman"/>
                          <a:ea typeface="Times New Roman"/>
                          <a:cs typeface="Times New Roman"/>
                        </a:rPr>
                        <a:t>297</a:t>
                      </a:r>
                    </a:p>
                  </a:txBody>
                  <a:tcPr marL="68580" marR="68580" marT="0" marB="0"/>
                </a:tc>
                <a:tc>
                  <a:txBody>
                    <a:bodyPr/>
                    <a:lstStyle/>
                    <a:p>
                      <a:pPr algn="just">
                        <a:lnSpc>
                          <a:spcPct val="150000"/>
                        </a:lnSpc>
                        <a:spcAft>
                          <a:spcPts val="0"/>
                        </a:spcAft>
                      </a:pPr>
                      <a:r>
                        <a:rPr lang="id-ID" sz="2000">
                          <a:latin typeface="Times New Roman"/>
                          <a:ea typeface="Times New Roman"/>
                          <a:cs typeface="Times New Roman"/>
                        </a:rPr>
                        <a:t>97,06</a:t>
                      </a:r>
                    </a:p>
                  </a:txBody>
                  <a:tcPr marL="68580" marR="68580" marT="0" marB="0"/>
                </a:tc>
                <a:tc>
                  <a:txBody>
                    <a:bodyPr/>
                    <a:lstStyle/>
                    <a:p>
                      <a:pPr algn="just">
                        <a:lnSpc>
                          <a:spcPct val="150000"/>
                        </a:lnSpc>
                        <a:spcAft>
                          <a:spcPts val="0"/>
                        </a:spcAft>
                      </a:pPr>
                      <a:r>
                        <a:rPr lang="id-ID" sz="2000">
                          <a:latin typeface="Times New Roman"/>
                          <a:ea typeface="Times New Roman"/>
                          <a:cs typeface="Times New Roman"/>
                        </a:rPr>
                        <a:t>9</a:t>
                      </a:r>
                    </a:p>
                  </a:txBody>
                  <a:tcPr marL="68580" marR="68580" marT="0" marB="0"/>
                </a:tc>
                <a:tc>
                  <a:txBody>
                    <a:bodyPr/>
                    <a:lstStyle/>
                    <a:p>
                      <a:pPr algn="just">
                        <a:lnSpc>
                          <a:spcPct val="150000"/>
                        </a:lnSpc>
                        <a:spcAft>
                          <a:spcPts val="0"/>
                        </a:spcAft>
                      </a:pPr>
                      <a:r>
                        <a:rPr lang="id-ID" sz="2000" dirty="0">
                          <a:latin typeface="Times New Roman"/>
                          <a:ea typeface="Times New Roman"/>
                          <a:cs typeface="Times New Roman"/>
                        </a:rPr>
                        <a:t>2,94</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7"/>
          <p:cNvSpPr>
            <a:spLocks noGrp="1"/>
          </p:cNvSpPr>
          <p:nvPr>
            <p:ph type="sldNum" sz="quarter" idx="12"/>
          </p:nvPr>
        </p:nvSpPr>
        <p:spPr>
          <a:noFill/>
        </p:spPr>
        <p:txBody>
          <a:bodyPr/>
          <a:lstStyle/>
          <a:p>
            <a:pPr defTabSz="840701"/>
            <a:fld id="{177DAE5B-7A1F-4BF3-B645-AE51A3F4D7D2}" type="slidenum">
              <a:rPr lang="en-US" altLang="en-US"/>
              <a:pPr defTabSz="840701"/>
              <a:t>49</a:t>
            </a:fld>
            <a:endParaRPr lang="en-US" altLang="en-US" dirty="0"/>
          </a:p>
        </p:txBody>
      </p:sp>
      <p:graphicFrame>
        <p:nvGraphicFramePr>
          <p:cNvPr id="43061" name="Group 53"/>
          <p:cNvGraphicFramePr>
            <a:graphicFrameLocks noGrp="1"/>
          </p:cNvGraphicFramePr>
          <p:nvPr/>
        </p:nvGraphicFramePr>
        <p:xfrm>
          <a:off x="228023" y="1707060"/>
          <a:ext cx="3429000" cy="5033746"/>
        </p:xfrm>
        <a:graphic>
          <a:graphicData uri="http://schemas.openxmlformats.org/drawingml/2006/table">
            <a:tbl>
              <a:tblPr/>
              <a:tblGrid>
                <a:gridCol w="3429000"/>
              </a:tblGrid>
              <a:tr h="736700">
                <a:tc>
                  <a:txBody>
                    <a:bodyPr/>
                    <a:lstStyle/>
                    <a:p>
                      <a:pPr marL="284163" marR="0" lvl="0" indent="-284163" algn="l" defTabSz="992188" rtl="0" eaLnBrk="1" fontAlgn="base" latinLnBrk="0" hangingPunct="1">
                        <a:lnSpc>
                          <a:spcPct val="100000"/>
                        </a:lnSpc>
                        <a:spcBef>
                          <a:spcPct val="20000"/>
                        </a:spcBef>
                        <a:spcAft>
                          <a:spcPct val="0"/>
                        </a:spcAft>
                        <a:buClrTx/>
                        <a:buSzTx/>
                        <a:buFontTx/>
                        <a:buNone/>
                        <a:tabLst>
                          <a:tab pos="287338" algn="l"/>
                        </a:tabLst>
                      </a:pPr>
                      <a:r>
                        <a:rPr kumimoji="0" lang="en-US" sz="1400" b="0" i="0" u="none" strike="noStrike" cap="none" normalizeH="0" baseline="0" smtClean="0">
                          <a:ln>
                            <a:noFill/>
                          </a:ln>
                          <a:solidFill>
                            <a:schemeClr val="tx1"/>
                          </a:solidFill>
                          <a:effectLst/>
                          <a:latin typeface="Trebuchet MS" pitchFamily="34" charset="0"/>
                          <a:cs typeface="Arial" charset="0"/>
                        </a:rPr>
                        <a:t>1. </a:t>
                      </a:r>
                      <a:r>
                        <a:rPr kumimoji="0" lang="id-ID" sz="1400" b="0" i="0" u="none" strike="noStrike" cap="none" normalizeH="0" baseline="0" smtClean="0">
                          <a:ln>
                            <a:noFill/>
                          </a:ln>
                          <a:solidFill>
                            <a:schemeClr val="tx1"/>
                          </a:solidFill>
                          <a:effectLst/>
                          <a:latin typeface="Trebuchet MS" pitchFamily="34" charset="0"/>
                          <a:cs typeface="Arial" charset="0"/>
                        </a:rPr>
                        <a:t> </a:t>
                      </a:r>
                      <a:r>
                        <a:rPr kumimoji="0" lang="en-US" sz="1400" b="0" i="0" u="none" strike="noStrike" cap="none" normalizeH="0" baseline="0" smtClean="0">
                          <a:ln>
                            <a:noFill/>
                          </a:ln>
                          <a:solidFill>
                            <a:schemeClr val="tx1"/>
                          </a:solidFill>
                          <a:effectLst/>
                          <a:latin typeface="Trebuchet MS" pitchFamily="34" charset="0"/>
                          <a:cs typeface="Arial" charset="0"/>
                        </a:rPr>
                        <a:t>Mewujudkan masyarakat berakhlak mulia, bermoral, beretika, berbudaya, beradab</a:t>
                      </a:r>
                      <a:endParaRPr kumimoji="0" lang="en-US" sz="1400" b="0" i="0" u="none" strike="noStrike" cap="none" normalizeH="0" baseline="0" noProof="1" smtClean="0">
                        <a:ln>
                          <a:noFill/>
                        </a:ln>
                        <a:solidFill>
                          <a:schemeClr val="tx1"/>
                        </a:solidFill>
                        <a:effectLst/>
                        <a:latin typeface="Trebuchet MS" pitchFamily="34" charset="0"/>
                        <a:cs typeface="Arial" charset="0"/>
                      </a:endParaRP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FFCC00"/>
                    </a:solidFill>
                  </a:tcPr>
                </a:tc>
              </a:tr>
              <a:tr h="522387">
                <a:tc>
                  <a:txBody>
                    <a:bodyPr/>
                    <a:lstStyle/>
                    <a:p>
                      <a:pPr marL="284163" marR="0" lvl="0" indent="-284163" algn="l" defTabSz="992188"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cs typeface="Arial" charset="0"/>
                        </a:rPr>
                        <a:t>2. </a:t>
                      </a:r>
                      <a:r>
                        <a:rPr kumimoji="0" lang="id-ID" sz="1400" b="0" i="0" u="none" strike="noStrike" cap="none" normalizeH="0" baseline="0" smtClean="0">
                          <a:ln>
                            <a:noFill/>
                          </a:ln>
                          <a:solidFill>
                            <a:schemeClr val="tx1"/>
                          </a:solidFill>
                          <a:effectLst/>
                          <a:latin typeface="Trebuchet MS" pitchFamily="34" charset="0"/>
                          <a:cs typeface="Arial" charset="0"/>
                        </a:rPr>
                        <a:t> </a:t>
                      </a:r>
                      <a:r>
                        <a:rPr kumimoji="0" lang="en-US" sz="1400" b="0" i="0" u="none" strike="noStrike" cap="none" normalizeH="0" baseline="0" smtClean="0">
                          <a:ln>
                            <a:noFill/>
                          </a:ln>
                          <a:solidFill>
                            <a:schemeClr val="tx1"/>
                          </a:solidFill>
                          <a:effectLst/>
                          <a:latin typeface="Trebuchet MS" pitchFamily="34" charset="0"/>
                          <a:cs typeface="Arial" charset="0"/>
                        </a:rPr>
                        <a:t>Mewujudkan bangsa yang berdaya saing</a:t>
                      </a:r>
                      <a:endParaRPr kumimoji="0" lang="en-US" sz="1400" b="0" i="0" u="none" strike="noStrike" cap="none" normalizeH="0" baseline="0" noProof="1" smtClean="0">
                        <a:ln>
                          <a:noFill/>
                        </a:ln>
                        <a:solidFill>
                          <a:schemeClr val="tx1"/>
                        </a:solidFill>
                        <a:effectLst/>
                        <a:latin typeface="Trebuchet MS" pitchFamily="34" charset="0"/>
                        <a:cs typeface="Arial" charset="0"/>
                      </a:endParaRP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FFCC00"/>
                    </a:solidFill>
                  </a:tcPr>
                </a:tc>
              </a:tr>
              <a:tr h="523875">
                <a:tc>
                  <a:txBody>
                    <a:bodyPr/>
                    <a:lstStyle/>
                    <a:p>
                      <a:pPr marL="284163" marR="0" lvl="0" indent="-284163" algn="l" defTabSz="992188"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Trebuchet MS" pitchFamily="34" charset="0"/>
                          <a:cs typeface="Arial" charset="0"/>
                        </a:rPr>
                        <a:t>3. </a:t>
                      </a:r>
                      <a:r>
                        <a:rPr kumimoji="0" lang="id-ID" sz="1400" b="0" i="0" u="none" strike="noStrike" cap="none" normalizeH="0" baseline="0" smtClean="0">
                          <a:ln>
                            <a:noFill/>
                          </a:ln>
                          <a:solidFill>
                            <a:schemeClr val="tx1"/>
                          </a:solidFill>
                          <a:effectLst/>
                          <a:latin typeface="Trebuchet MS" pitchFamily="34" charset="0"/>
                          <a:cs typeface="Arial" charset="0"/>
                        </a:rPr>
                        <a:t> </a:t>
                      </a:r>
                      <a:r>
                        <a:rPr kumimoji="0" lang="id-ID" sz="1400" b="0" i="0" u="none" strike="noStrike" cap="none" normalizeH="0" baseline="0" noProof="1" smtClean="0">
                          <a:ln>
                            <a:noFill/>
                          </a:ln>
                          <a:solidFill>
                            <a:schemeClr val="tx1"/>
                          </a:solidFill>
                          <a:effectLst/>
                          <a:latin typeface="Trebuchet MS" pitchFamily="34" charset="0"/>
                          <a:cs typeface="Arial" charset="0"/>
                        </a:rPr>
                        <a:t>Mewujudkan masyarakat demokratis berlandaskan hukum </a:t>
                      </a: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CD8C0"/>
                    </a:solidFill>
                  </a:tcPr>
                </a:tc>
              </a:tr>
              <a:tr h="521659">
                <a:tc>
                  <a:txBody>
                    <a:bodyPr/>
                    <a:lstStyle/>
                    <a:p>
                      <a:pPr marL="284163" marR="0" lvl="0" indent="-284163" algn="l" defTabSz="992188"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cs typeface="Arial" charset="0"/>
                        </a:rPr>
                        <a:t>4. </a:t>
                      </a:r>
                      <a:r>
                        <a:rPr kumimoji="0" lang="id-ID" sz="1400" b="0" i="0" u="none" strike="noStrike" cap="none" normalizeH="0" baseline="0" smtClean="0">
                          <a:ln>
                            <a:noFill/>
                          </a:ln>
                          <a:solidFill>
                            <a:schemeClr val="tx1"/>
                          </a:solidFill>
                          <a:effectLst/>
                          <a:latin typeface="Trebuchet MS" pitchFamily="34" charset="0"/>
                          <a:cs typeface="Arial" charset="0"/>
                        </a:rPr>
                        <a:t> </a:t>
                      </a:r>
                      <a:r>
                        <a:rPr kumimoji="0" lang="id-ID" sz="1400" b="0" i="0" u="none" strike="noStrike" cap="none" normalizeH="0" baseline="0" noProof="1" smtClean="0">
                          <a:ln>
                            <a:noFill/>
                          </a:ln>
                          <a:solidFill>
                            <a:schemeClr val="tx1"/>
                          </a:solidFill>
                          <a:effectLst/>
                          <a:latin typeface="Trebuchet MS" pitchFamily="34" charset="0"/>
                          <a:cs typeface="Arial" charset="0"/>
                        </a:rPr>
                        <a:t>Mewujudkan Indonesia aman, damai, dan bersatu</a:t>
                      </a: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CD8C0"/>
                    </a:solidFill>
                  </a:tcPr>
                </a:tc>
              </a:tr>
              <a:tr h="522387">
                <a:tc>
                  <a:txBody>
                    <a:bodyPr/>
                    <a:lstStyle/>
                    <a:p>
                      <a:pPr marL="284163" marR="0" lvl="0" indent="-284163" algn="l" defTabSz="992188"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Trebuchet MS" pitchFamily="34" charset="0"/>
                          <a:cs typeface="Arial" charset="0"/>
                        </a:rPr>
                        <a:t>5. </a:t>
                      </a:r>
                      <a:r>
                        <a:rPr kumimoji="0" lang="id-ID" sz="1400" b="0" i="0" u="none" strike="noStrike" cap="none" normalizeH="0" baseline="0" smtClean="0">
                          <a:ln>
                            <a:noFill/>
                          </a:ln>
                          <a:solidFill>
                            <a:schemeClr val="tx1"/>
                          </a:solidFill>
                          <a:effectLst/>
                          <a:latin typeface="Trebuchet MS" pitchFamily="34" charset="0"/>
                          <a:cs typeface="Arial" charset="0"/>
                        </a:rPr>
                        <a:t> </a:t>
                      </a:r>
                      <a:r>
                        <a:rPr kumimoji="0" lang="id-ID" sz="1400" b="0" i="0" u="none" strike="noStrike" cap="none" normalizeH="0" baseline="0" noProof="1" smtClean="0">
                          <a:ln>
                            <a:noFill/>
                          </a:ln>
                          <a:solidFill>
                            <a:schemeClr val="tx1"/>
                          </a:solidFill>
                          <a:effectLst/>
                          <a:latin typeface="Trebuchet MS" pitchFamily="34" charset="0"/>
                          <a:cs typeface="Arial" charset="0"/>
                        </a:rPr>
                        <a:t>Mewujudkan pemerataan </a:t>
                      </a:r>
                      <a:r>
                        <a:rPr kumimoji="0" lang="en-US" sz="1400" b="0" i="0" u="none" strike="noStrike" cap="none" normalizeH="0" baseline="0" smtClean="0">
                          <a:ln>
                            <a:noFill/>
                          </a:ln>
                          <a:solidFill>
                            <a:schemeClr val="tx1"/>
                          </a:solidFill>
                          <a:effectLst/>
                          <a:latin typeface="Trebuchet MS" pitchFamily="34" charset="0"/>
                          <a:cs typeface="Arial" charset="0"/>
                        </a:rPr>
                        <a:t>p</a:t>
                      </a:r>
                      <a:r>
                        <a:rPr kumimoji="0" lang="en-US" sz="1400" b="0" i="0" u="none" strike="noStrike" cap="none" normalizeH="0" baseline="0" noProof="1" smtClean="0">
                          <a:ln>
                            <a:noFill/>
                          </a:ln>
                          <a:solidFill>
                            <a:schemeClr val="tx1"/>
                          </a:solidFill>
                          <a:effectLst/>
                          <a:latin typeface="Trebuchet MS" pitchFamily="34" charset="0"/>
                          <a:cs typeface="Arial" charset="0"/>
                        </a:rPr>
                        <a:t>embangunan dan berkeadilan </a:t>
                      </a: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CD8C0"/>
                    </a:solidFill>
                  </a:tcPr>
                </a:tc>
              </a:tr>
              <a:tr h="504528">
                <a:tc>
                  <a:txBody>
                    <a:bodyPr/>
                    <a:lstStyle/>
                    <a:p>
                      <a:pPr marL="284163" marR="0" lvl="0" indent="-284163" algn="l" defTabSz="992188" rtl="0" eaLnBrk="1" fontAlgn="base" latinLnBrk="0" hangingPunct="1">
                        <a:lnSpc>
                          <a:spcPct val="100000"/>
                        </a:lnSpc>
                        <a:spcBef>
                          <a:spcPct val="20000"/>
                        </a:spcBef>
                        <a:spcAft>
                          <a:spcPct val="0"/>
                        </a:spcAft>
                        <a:buClrTx/>
                        <a:buSzTx/>
                        <a:buFont typeface="Arial" charset="0"/>
                        <a:buNone/>
                        <a:tabLst/>
                      </a:pPr>
                      <a:r>
                        <a:rPr kumimoji="0" lang="en-US" sz="1400" b="0" i="0" u="none" strike="noStrike" cap="none" normalizeH="0" baseline="0" smtClean="0">
                          <a:ln>
                            <a:noFill/>
                          </a:ln>
                          <a:solidFill>
                            <a:schemeClr val="tx1"/>
                          </a:solidFill>
                          <a:effectLst/>
                          <a:latin typeface="Trebuchet MS" pitchFamily="34" charset="0"/>
                          <a:cs typeface="Arial" charset="0"/>
                        </a:rPr>
                        <a:t>6. </a:t>
                      </a:r>
                      <a:r>
                        <a:rPr kumimoji="0" lang="id-ID" sz="1400" b="0" i="0" u="none" strike="noStrike" cap="none" normalizeH="0" baseline="0" smtClean="0">
                          <a:ln>
                            <a:noFill/>
                          </a:ln>
                          <a:solidFill>
                            <a:schemeClr val="tx1"/>
                          </a:solidFill>
                          <a:effectLst/>
                          <a:latin typeface="Trebuchet MS" pitchFamily="34" charset="0"/>
                          <a:cs typeface="Arial" charset="0"/>
                        </a:rPr>
                        <a:t> </a:t>
                      </a:r>
                      <a:r>
                        <a:rPr kumimoji="0" lang="id-ID" sz="1400" b="0" i="0" u="none" strike="noStrike" cap="none" normalizeH="0" baseline="0" noProof="1" smtClean="0">
                          <a:ln>
                            <a:noFill/>
                          </a:ln>
                          <a:solidFill>
                            <a:schemeClr val="tx1"/>
                          </a:solidFill>
                          <a:effectLst/>
                          <a:latin typeface="Trebuchet MS" pitchFamily="34" charset="0"/>
                          <a:cs typeface="Arial" charset="0"/>
                        </a:rPr>
                        <a:t>Mewujudkan Indonesia asri dan lestari </a:t>
                      </a: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CD8C0"/>
                    </a:solidFill>
                  </a:tcPr>
                </a:tc>
              </a:tr>
              <a:tr h="950284">
                <a:tc>
                  <a:txBody>
                    <a:bodyPr/>
                    <a:lstStyle/>
                    <a:p>
                      <a:pPr marL="284163" marR="0" lvl="0" indent="-284163" algn="l" defTabSz="992188"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cs typeface="Arial" charset="0"/>
                        </a:rPr>
                        <a:t>7. </a:t>
                      </a:r>
                      <a:r>
                        <a:rPr kumimoji="0" lang="id-ID" sz="1400" b="0" i="0" u="none" strike="noStrike" cap="none" normalizeH="0" baseline="0" smtClean="0">
                          <a:ln>
                            <a:noFill/>
                          </a:ln>
                          <a:solidFill>
                            <a:schemeClr val="tx1"/>
                          </a:solidFill>
                          <a:effectLst/>
                          <a:latin typeface="Trebuchet MS" pitchFamily="34" charset="0"/>
                          <a:cs typeface="Arial" charset="0"/>
                        </a:rPr>
                        <a:t> </a:t>
                      </a:r>
                      <a:r>
                        <a:rPr kumimoji="0" lang="id-ID" sz="1400" b="0" i="0" u="none" strike="noStrike" cap="none" normalizeH="0" baseline="0" noProof="1" smtClean="0">
                          <a:ln>
                            <a:noFill/>
                          </a:ln>
                          <a:solidFill>
                            <a:schemeClr val="tx1"/>
                          </a:solidFill>
                          <a:effectLst/>
                          <a:latin typeface="Trebuchet MS" pitchFamily="34" charset="0"/>
                          <a:cs typeface="Arial" charset="0"/>
                        </a:rPr>
                        <a:t>Mewujudkan Indonesia menjadi negara kepulauan yang mandiri, maju, kuat, dan berbasiskan kepentingan nasional</a:t>
                      </a: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CD8C0"/>
                    </a:solidFill>
                  </a:tcPr>
                </a:tc>
              </a:tr>
              <a:tr h="736700">
                <a:tc>
                  <a:txBody>
                    <a:bodyPr/>
                    <a:lstStyle/>
                    <a:p>
                      <a:pPr marL="284163" marR="0" lvl="0" indent="-284163" algn="l" defTabSz="992188"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Trebuchet MS" pitchFamily="34" charset="0"/>
                          <a:cs typeface="Arial" charset="0"/>
                        </a:rPr>
                        <a:t>8. </a:t>
                      </a:r>
                      <a:r>
                        <a:rPr kumimoji="0" lang="id-ID" sz="1400" b="0" i="0" u="none" strike="noStrike" cap="none" normalizeH="0" baseline="0" smtClean="0">
                          <a:ln>
                            <a:noFill/>
                          </a:ln>
                          <a:solidFill>
                            <a:schemeClr val="tx1"/>
                          </a:solidFill>
                          <a:effectLst/>
                          <a:latin typeface="Trebuchet MS" pitchFamily="34" charset="0"/>
                          <a:cs typeface="Arial" charset="0"/>
                        </a:rPr>
                        <a:t> </a:t>
                      </a:r>
                      <a:r>
                        <a:rPr kumimoji="0" lang="id-ID" sz="1400" b="0" i="0" u="none" strike="noStrike" cap="none" normalizeH="0" baseline="0" noProof="1" smtClean="0">
                          <a:ln>
                            <a:noFill/>
                          </a:ln>
                          <a:solidFill>
                            <a:schemeClr val="tx1"/>
                          </a:solidFill>
                          <a:effectLst/>
                          <a:latin typeface="Trebuchet MS" pitchFamily="34" charset="0"/>
                          <a:cs typeface="Arial" charset="0"/>
                        </a:rPr>
                        <a:t>Mewujudkan Indonesia berperan penting dalam pergaulan dunia internasional</a:t>
                      </a: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CD8C0"/>
                    </a:solidFill>
                  </a:tcPr>
                </a:tc>
              </a:tr>
            </a:tbl>
          </a:graphicData>
        </a:graphic>
      </p:graphicFrame>
      <p:sp>
        <p:nvSpPr>
          <p:cNvPr id="11287" name="Text Box 55"/>
          <p:cNvSpPr txBox="1">
            <a:spLocks noChangeArrowheads="1"/>
          </p:cNvSpPr>
          <p:nvPr/>
        </p:nvSpPr>
        <p:spPr bwMode="auto">
          <a:xfrm>
            <a:off x="917864" y="1355825"/>
            <a:ext cx="2028028" cy="400065"/>
          </a:xfrm>
          <a:prstGeom prst="rect">
            <a:avLst/>
          </a:prstGeom>
          <a:noFill/>
          <a:ln w="9525">
            <a:noFill/>
            <a:miter lim="800000"/>
            <a:headEnd/>
            <a:tailEnd/>
          </a:ln>
        </p:spPr>
        <p:txBody>
          <a:bodyPr wrap="none" lIns="91395" tIns="45698" rIns="91395" bIns="45698">
            <a:spAutoFit/>
          </a:bodyPr>
          <a:lstStyle/>
          <a:p>
            <a:pPr algn="ctr" defTabSz="913805"/>
            <a:r>
              <a:rPr lang="en-US" sz="2000" b="1" dirty="0">
                <a:latin typeface="Trebuchet MS" pitchFamily="34" charset="0"/>
              </a:rPr>
              <a:t>MISI 2005-2025</a:t>
            </a:r>
          </a:p>
        </p:txBody>
      </p:sp>
      <p:graphicFrame>
        <p:nvGraphicFramePr>
          <p:cNvPr id="43062" name="Group 54"/>
          <p:cNvGraphicFramePr>
            <a:graphicFrameLocks noGrp="1"/>
          </p:cNvGraphicFramePr>
          <p:nvPr/>
        </p:nvGraphicFramePr>
        <p:xfrm>
          <a:off x="6400512" y="2506266"/>
          <a:ext cx="2362488" cy="4125538"/>
        </p:xfrm>
        <a:graphic>
          <a:graphicData uri="http://schemas.openxmlformats.org/drawingml/2006/table">
            <a:tbl>
              <a:tblPr/>
              <a:tblGrid>
                <a:gridCol w="2362488"/>
              </a:tblGrid>
              <a:tr h="3739204">
                <a:tc>
                  <a:txBody>
                    <a:bodyPr/>
                    <a:lstStyle/>
                    <a:p>
                      <a:pPr marL="188913" marR="0" lvl="0" indent="-188913" algn="l" defTabSz="992188" rtl="0" eaLnBrk="1" fontAlgn="base" latinLnBrk="0" hangingPunct="1">
                        <a:lnSpc>
                          <a:spcPct val="100000"/>
                        </a:lnSpc>
                        <a:spcBef>
                          <a:spcPct val="20000"/>
                        </a:spcBef>
                        <a:spcAft>
                          <a:spcPct val="0"/>
                        </a:spcAft>
                        <a:buClrTx/>
                        <a:buSzTx/>
                        <a:buFont typeface="Arial" charset="0"/>
                        <a:buChar char="•"/>
                        <a:tabLst/>
                      </a:pPr>
                      <a:r>
                        <a:rPr kumimoji="0" lang="en-US" sz="2100" b="0" i="0" u="none" strike="noStrike" cap="none" normalizeH="0" baseline="0" smtClean="0">
                          <a:ln>
                            <a:noFill/>
                          </a:ln>
                          <a:solidFill>
                            <a:schemeClr val="tx1"/>
                          </a:solidFill>
                          <a:effectLst/>
                          <a:latin typeface="Trebuchet MS" pitchFamily="34" charset="0"/>
                          <a:cs typeface="Arial" charset="0"/>
                        </a:rPr>
                        <a:t>Melindungi</a:t>
                      </a:r>
                      <a:r>
                        <a:rPr kumimoji="0" lang="id-ID" sz="2100" b="0" i="0" u="none" strike="noStrike" cap="none" normalizeH="0" baseline="0" smtClean="0">
                          <a:ln>
                            <a:noFill/>
                          </a:ln>
                          <a:solidFill>
                            <a:schemeClr val="tx1"/>
                          </a:solidFill>
                          <a:effectLst/>
                          <a:latin typeface="Trebuchet MS" pitchFamily="34" charset="0"/>
                          <a:cs typeface="Arial" charset="0"/>
                        </a:rPr>
                        <a:t> t</a:t>
                      </a:r>
                      <a:r>
                        <a:rPr kumimoji="0" lang="en-US" sz="2100" b="0" i="0" u="none" strike="noStrike" cap="none" normalizeH="0" baseline="0" smtClean="0">
                          <a:ln>
                            <a:noFill/>
                          </a:ln>
                          <a:solidFill>
                            <a:schemeClr val="tx1"/>
                          </a:solidFill>
                          <a:effectLst/>
                          <a:latin typeface="Trebuchet MS" pitchFamily="34" charset="0"/>
                          <a:cs typeface="Arial" charset="0"/>
                        </a:rPr>
                        <a:t>umpah darah</a:t>
                      </a:r>
                      <a:endParaRPr kumimoji="0" lang="id-ID" sz="2100" b="0" i="0" u="none" strike="noStrike" cap="none" normalizeH="0" baseline="0" smtClean="0">
                        <a:ln>
                          <a:noFill/>
                        </a:ln>
                        <a:solidFill>
                          <a:schemeClr val="tx1"/>
                        </a:solidFill>
                        <a:effectLst/>
                        <a:latin typeface="Trebuchet MS" pitchFamily="34" charset="0"/>
                        <a:cs typeface="Arial" charset="0"/>
                      </a:endParaRPr>
                    </a:p>
                    <a:p>
                      <a:pPr marL="188913" marR="0" lvl="0" indent="-188913" algn="l" defTabSz="992188" rtl="0" eaLnBrk="1" fontAlgn="base" latinLnBrk="0" hangingPunct="1">
                        <a:lnSpc>
                          <a:spcPct val="100000"/>
                        </a:lnSpc>
                        <a:spcBef>
                          <a:spcPct val="20000"/>
                        </a:spcBef>
                        <a:spcAft>
                          <a:spcPct val="0"/>
                        </a:spcAft>
                        <a:buClrTx/>
                        <a:buSzTx/>
                        <a:buFont typeface="Arial" charset="0"/>
                        <a:buChar char="•"/>
                        <a:tabLst/>
                      </a:pPr>
                      <a:r>
                        <a:rPr kumimoji="0" lang="id-ID" sz="2100" b="0" i="0" u="none" strike="noStrike" cap="none" normalizeH="0" baseline="0" noProof="1" smtClean="0">
                          <a:ln>
                            <a:noFill/>
                          </a:ln>
                          <a:solidFill>
                            <a:schemeClr val="tx1"/>
                          </a:solidFill>
                          <a:effectLst/>
                          <a:latin typeface="Trebuchet MS" pitchFamily="34" charset="0"/>
                          <a:cs typeface="Arial" charset="0"/>
                        </a:rPr>
                        <a:t>Memajukan kesejahteraan umum</a:t>
                      </a:r>
                    </a:p>
                    <a:p>
                      <a:pPr marL="188913" marR="0" lvl="0" indent="-188913" algn="l" defTabSz="992188" rtl="0" eaLnBrk="1" fontAlgn="base" latinLnBrk="0" hangingPunct="1">
                        <a:lnSpc>
                          <a:spcPct val="100000"/>
                        </a:lnSpc>
                        <a:spcBef>
                          <a:spcPct val="20000"/>
                        </a:spcBef>
                        <a:spcAft>
                          <a:spcPct val="0"/>
                        </a:spcAft>
                        <a:buClrTx/>
                        <a:buSzTx/>
                        <a:buFont typeface="Arial" charset="0"/>
                        <a:buChar char="•"/>
                        <a:tabLst/>
                      </a:pPr>
                      <a:r>
                        <a:rPr kumimoji="0" lang="id-ID" sz="2100" b="0" i="0" u="none" strike="noStrike" cap="none" normalizeH="0" baseline="0" noProof="1" smtClean="0">
                          <a:ln>
                            <a:noFill/>
                          </a:ln>
                          <a:solidFill>
                            <a:schemeClr val="tx1"/>
                          </a:solidFill>
                          <a:effectLst/>
                          <a:latin typeface="Trebuchet MS" pitchFamily="34" charset="0"/>
                          <a:cs typeface="Arial" charset="0"/>
                        </a:rPr>
                        <a:t>Mencerdaskan kehidupan bangsa</a:t>
                      </a:r>
                    </a:p>
                    <a:p>
                      <a:pPr marL="188913" marR="0" lvl="0" indent="-188913" algn="l" defTabSz="992188" rtl="0" eaLnBrk="1" fontAlgn="base" latinLnBrk="0" hangingPunct="1">
                        <a:lnSpc>
                          <a:spcPct val="100000"/>
                        </a:lnSpc>
                        <a:spcBef>
                          <a:spcPct val="20000"/>
                        </a:spcBef>
                        <a:spcAft>
                          <a:spcPct val="0"/>
                        </a:spcAft>
                        <a:buClrTx/>
                        <a:buSzTx/>
                        <a:buFont typeface="Arial" charset="0"/>
                        <a:buChar char="•"/>
                        <a:tabLst/>
                      </a:pPr>
                      <a:r>
                        <a:rPr kumimoji="0" lang="id-ID" sz="2100" b="0" i="0" u="none" strike="noStrike" cap="none" normalizeH="0" baseline="0" noProof="1" smtClean="0">
                          <a:ln>
                            <a:noFill/>
                          </a:ln>
                          <a:solidFill>
                            <a:schemeClr val="tx1"/>
                          </a:solidFill>
                          <a:effectLst/>
                          <a:latin typeface="Trebuchet MS" pitchFamily="34" charset="0"/>
                          <a:cs typeface="Arial" charset="0"/>
                        </a:rPr>
                        <a:t>Ikut melaksanakan ketertiban dunia</a:t>
                      </a: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FFCC00"/>
                    </a:solidFill>
                  </a:tcPr>
                </a:tc>
              </a:tr>
            </a:tbl>
          </a:graphicData>
        </a:graphic>
      </p:graphicFrame>
      <p:graphicFrame>
        <p:nvGraphicFramePr>
          <p:cNvPr id="43063" name="Group 55"/>
          <p:cNvGraphicFramePr>
            <a:graphicFrameLocks noGrp="1"/>
          </p:cNvGraphicFramePr>
          <p:nvPr/>
        </p:nvGraphicFramePr>
        <p:xfrm>
          <a:off x="4343978" y="2772669"/>
          <a:ext cx="1371023" cy="2058293"/>
        </p:xfrm>
        <a:graphic>
          <a:graphicData uri="http://schemas.openxmlformats.org/drawingml/2006/table">
            <a:tbl>
              <a:tblPr/>
              <a:tblGrid>
                <a:gridCol w="1371023"/>
              </a:tblGrid>
              <a:tr h="514945">
                <a:tc>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smtClean="0">
                          <a:ln>
                            <a:noFill/>
                          </a:ln>
                          <a:solidFill>
                            <a:schemeClr val="tx1"/>
                          </a:solidFill>
                          <a:effectLst/>
                          <a:latin typeface="Trebuchet MS" pitchFamily="34" charset="0"/>
                          <a:cs typeface="Arial" charset="0"/>
                        </a:rPr>
                        <a:t>MAJU</a:t>
                      </a:r>
                      <a:endParaRPr kumimoji="0" lang="en-US" sz="2300" b="0" i="0" u="none" strike="noStrike" cap="none" normalizeH="0" baseline="0" noProof="1" smtClean="0">
                        <a:ln>
                          <a:noFill/>
                        </a:ln>
                        <a:solidFill>
                          <a:schemeClr val="tx1"/>
                        </a:solidFill>
                        <a:effectLst/>
                        <a:latin typeface="Trebuchet MS" pitchFamily="34" charset="0"/>
                        <a:cs typeface="Arial" charset="0"/>
                      </a:endParaRP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FFCC00"/>
                    </a:solidFill>
                  </a:tcPr>
                </a:tc>
              </a:tr>
              <a:tr h="514945">
                <a:tc>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smtClean="0">
                          <a:ln>
                            <a:noFill/>
                          </a:ln>
                          <a:solidFill>
                            <a:schemeClr val="tx1"/>
                          </a:solidFill>
                          <a:effectLst/>
                          <a:latin typeface="Trebuchet MS" pitchFamily="34" charset="0"/>
                          <a:cs typeface="Arial" charset="0"/>
                        </a:rPr>
                        <a:t>MANDIRI</a:t>
                      </a:r>
                      <a:endParaRPr kumimoji="0" lang="en-US" sz="2300" b="0" i="0" u="none" strike="noStrike" cap="none" normalizeH="0" baseline="0" noProof="1" smtClean="0">
                        <a:ln>
                          <a:noFill/>
                        </a:ln>
                        <a:solidFill>
                          <a:schemeClr val="tx1"/>
                        </a:solidFill>
                        <a:effectLst/>
                        <a:latin typeface="Trebuchet MS" pitchFamily="34" charset="0"/>
                        <a:cs typeface="Arial" charset="0"/>
                      </a:endParaRP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FFCC00"/>
                    </a:solidFill>
                  </a:tcPr>
                </a:tc>
              </a:tr>
              <a:tr h="513458">
                <a:tc>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smtClean="0">
                          <a:ln>
                            <a:noFill/>
                          </a:ln>
                          <a:solidFill>
                            <a:schemeClr val="tx1"/>
                          </a:solidFill>
                          <a:effectLst/>
                          <a:latin typeface="Trebuchet MS" pitchFamily="34" charset="0"/>
                          <a:cs typeface="Arial" charset="0"/>
                        </a:rPr>
                        <a:t>ADIL</a:t>
                      </a:r>
                      <a:endParaRPr kumimoji="0" lang="en-US" sz="2300" b="0" i="0" u="none" strike="noStrike" cap="none" normalizeH="0" baseline="0" noProof="1" smtClean="0">
                        <a:ln>
                          <a:noFill/>
                        </a:ln>
                        <a:solidFill>
                          <a:schemeClr val="tx1"/>
                        </a:solidFill>
                        <a:effectLst/>
                        <a:latin typeface="Trebuchet MS" pitchFamily="34" charset="0"/>
                        <a:cs typeface="Arial" charset="0"/>
                      </a:endParaRP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FFCC00"/>
                    </a:solidFill>
                  </a:tcPr>
                </a:tc>
              </a:tr>
              <a:tr h="514945">
                <a:tc>
                  <a:txBody>
                    <a:bodyPr/>
                    <a:lstStyle/>
                    <a:p>
                      <a:pPr marL="0" marR="0" lvl="0" indent="0" algn="ctr" defTabSz="992188" rtl="0" eaLnBrk="1" fontAlgn="base" latinLnBrk="0" hangingPunct="1">
                        <a:lnSpc>
                          <a:spcPct val="100000"/>
                        </a:lnSpc>
                        <a:spcBef>
                          <a:spcPct val="20000"/>
                        </a:spcBef>
                        <a:spcAft>
                          <a:spcPct val="0"/>
                        </a:spcAft>
                        <a:buClrTx/>
                        <a:buSzTx/>
                        <a:buFontTx/>
                        <a:buNone/>
                        <a:tabLst/>
                      </a:pPr>
                      <a:r>
                        <a:rPr kumimoji="0" lang="en-US" sz="2300" b="0" i="0" u="none" strike="noStrike" cap="none" normalizeH="0" baseline="0" smtClean="0">
                          <a:ln>
                            <a:noFill/>
                          </a:ln>
                          <a:solidFill>
                            <a:schemeClr val="tx1"/>
                          </a:solidFill>
                          <a:effectLst/>
                          <a:latin typeface="Trebuchet MS" pitchFamily="34" charset="0"/>
                          <a:cs typeface="Arial" charset="0"/>
                        </a:rPr>
                        <a:t>MAKMUR</a:t>
                      </a:r>
                      <a:endParaRPr kumimoji="0" lang="en-US" sz="2300" b="0" i="0" u="none" strike="noStrike" cap="none" normalizeH="0" baseline="0" noProof="1" smtClean="0">
                        <a:ln>
                          <a:noFill/>
                        </a:ln>
                        <a:solidFill>
                          <a:schemeClr val="tx1"/>
                        </a:solidFill>
                        <a:effectLst/>
                        <a:latin typeface="Trebuchet MS" pitchFamily="34" charset="0"/>
                        <a:cs typeface="Arial" charset="0"/>
                      </a:endParaRP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FFCC00"/>
                    </a:solidFill>
                  </a:tcPr>
                </a:tc>
              </a:tr>
            </a:tbl>
          </a:graphicData>
        </a:graphic>
      </p:graphicFrame>
      <p:sp>
        <p:nvSpPr>
          <p:cNvPr id="11306" name="AutoShape 39"/>
          <p:cNvSpPr>
            <a:spLocks noChangeArrowheads="1"/>
          </p:cNvSpPr>
          <p:nvPr/>
        </p:nvSpPr>
        <p:spPr bwMode="auto">
          <a:xfrm>
            <a:off x="5791489" y="3504903"/>
            <a:ext cx="532534" cy="61019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9933"/>
          </a:solidFill>
          <a:ln w="28575">
            <a:solidFill>
              <a:schemeClr val="tx1"/>
            </a:solidFill>
            <a:miter lim="800000"/>
            <a:headEnd/>
            <a:tailEnd/>
          </a:ln>
        </p:spPr>
        <p:txBody>
          <a:bodyPr wrap="none" lIns="91395" tIns="45698" rIns="91395" bIns="45698" anchor="ctr"/>
          <a:lstStyle/>
          <a:p>
            <a:pPr defTabSz="913805"/>
            <a:endParaRPr lang="id-ID" dirty="0">
              <a:latin typeface="Trebuchet MS" pitchFamily="34" charset="0"/>
            </a:endParaRPr>
          </a:p>
        </p:txBody>
      </p:sp>
      <p:sp>
        <p:nvSpPr>
          <p:cNvPr id="11307" name="Text Box 42"/>
          <p:cNvSpPr txBox="1">
            <a:spLocks noChangeArrowheads="1"/>
          </p:cNvSpPr>
          <p:nvPr/>
        </p:nvSpPr>
        <p:spPr bwMode="auto">
          <a:xfrm>
            <a:off x="4267490" y="2117825"/>
            <a:ext cx="1600488" cy="707842"/>
          </a:xfrm>
          <a:prstGeom prst="rect">
            <a:avLst/>
          </a:prstGeom>
          <a:noFill/>
          <a:ln w="9525">
            <a:noFill/>
            <a:miter lim="800000"/>
            <a:headEnd/>
            <a:tailEnd/>
          </a:ln>
        </p:spPr>
        <p:txBody>
          <a:bodyPr lIns="91395" tIns="45698" rIns="91395" bIns="45698">
            <a:spAutoFit/>
          </a:bodyPr>
          <a:lstStyle/>
          <a:p>
            <a:pPr algn="ctr" defTabSz="913805"/>
            <a:r>
              <a:rPr lang="en-US" sz="2000" b="1" dirty="0">
                <a:latin typeface="Trebuchet MS" pitchFamily="34" charset="0"/>
              </a:rPr>
              <a:t>VISI</a:t>
            </a:r>
          </a:p>
          <a:p>
            <a:pPr algn="ctr" defTabSz="913805"/>
            <a:r>
              <a:rPr lang="en-US" sz="2000" b="1" dirty="0">
                <a:latin typeface="Trebuchet MS" pitchFamily="34" charset="0"/>
              </a:rPr>
              <a:t>2005-2025</a:t>
            </a:r>
            <a:endParaRPr lang="en-US" sz="2000" b="1" noProof="1">
              <a:latin typeface="Trebuchet MS" pitchFamily="34" charset="0"/>
            </a:endParaRPr>
          </a:p>
        </p:txBody>
      </p:sp>
      <p:sp>
        <p:nvSpPr>
          <p:cNvPr id="11308" name="Text Box 43"/>
          <p:cNvSpPr txBox="1">
            <a:spLocks noChangeArrowheads="1"/>
          </p:cNvSpPr>
          <p:nvPr/>
        </p:nvSpPr>
        <p:spPr bwMode="auto">
          <a:xfrm>
            <a:off x="6553489" y="1668364"/>
            <a:ext cx="2056534" cy="707842"/>
          </a:xfrm>
          <a:prstGeom prst="rect">
            <a:avLst/>
          </a:prstGeom>
          <a:noFill/>
          <a:ln w="9525">
            <a:noFill/>
            <a:miter lim="800000"/>
            <a:headEnd/>
            <a:tailEnd/>
          </a:ln>
        </p:spPr>
        <p:txBody>
          <a:bodyPr lIns="91395" tIns="45698" rIns="91395" bIns="45698">
            <a:spAutoFit/>
          </a:bodyPr>
          <a:lstStyle/>
          <a:p>
            <a:pPr algn="ctr" defTabSz="913805"/>
            <a:r>
              <a:rPr lang="en-US" sz="2000" b="1" dirty="0" err="1">
                <a:latin typeface="Trebuchet MS" pitchFamily="34" charset="0"/>
              </a:rPr>
              <a:t>Tujuan</a:t>
            </a:r>
            <a:r>
              <a:rPr lang="en-US" sz="2000" b="1" dirty="0">
                <a:latin typeface="Trebuchet MS" pitchFamily="34" charset="0"/>
              </a:rPr>
              <a:t> </a:t>
            </a:r>
            <a:r>
              <a:rPr lang="en-US" sz="2000" b="1" dirty="0" err="1">
                <a:latin typeface="Trebuchet MS" pitchFamily="34" charset="0"/>
              </a:rPr>
              <a:t>negara</a:t>
            </a:r>
            <a:r>
              <a:rPr lang="en-US" sz="2000" b="1" dirty="0">
                <a:latin typeface="Trebuchet MS" pitchFamily="34" charset="0"/>
              </a:rPr>
              <a:t> </a:t>
            </a:r>
          </a:p>
          <a:p>
            <a:pPr algn="ctr" defTabSz="913805"/>
            <a:r>
              <a:rPr lang="en-US" sz="2000" b="1" dirty="0">
                <a:latin typeface="Trebuchet MS" pitchFamily="34" charset="0"/>
              </a:rPr>
              <a:t>(UUD 45)</a:t>
            </a:r>
            <a:endParaRPr lang="en-US" sz="2000" b="1" noProof="1">
              <a:latin typeface="Trebuchet MS" pitchFamily="34" charset="0"/>
            </a:endParaRPr>
          </a:p>
        </p:txBody>
      </p:sp>
      <p:sp>
        <p:nvSpPr>
          <p:cNvPr id="11309" name="AutoShape 39"/>
          <p:cNvSpPr>
            <a:spLocks noChangeArrowheads="1"/>
          </p:cNvSpPr>
          <p:nvPr/>
        </p:nvSpPr>
        <p:spPr bwMode="auto">
          <a:xfrm>
            <a:off x="3733512" y="3504903"/>
            <a:ext cx="533977" cy="610195"/>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9933"/>
          </a:solidFill>
          <a:ln w="28575">
            <a:solidFill>
              <a:schemeClr val="tx1"/>
            </a:solidFill>
            <a:miter lim="800000"/>
            <a:headEnd/>
            <a:tailEnd/>
          </a:ln>
        </p:spPr>
        <p:txBody>
          <a:bodyPr wrap="none" lIns="91395" tIns="45698" rIns="91395" bIns="45698" anchor="ctr"/>
          <a:lstStyle/>
          <a:p>
            <a:pPr defTabSz="913805"/>
            <a:endParaRPr lang="id-ID" dirty="0">
              <a:latin typeface="Trebuchet MS" pitchFamily="34" charset="0"/>
            </a:endParaRPr>
          </a:p>
        </p:txBody>
      </p:sp>
      <p:sp>
        <p:nvSpPr>
          <p:cNvPr id="11310" name="Rectangle 2"/>
          <p:cNvSpPr txBox="1">
            <a:spLocks noChangeArrowheads="1"/>
          </p:cNvSpPr>
          <p:nvPr/>
        </p:nvSpPr>
        <p:spPr bwMode="auto">
          <a:xfrm>
            <a:off x="381001" y="282774"/>
            <a:ext cx="7772977" cy="860227"/>
          </a:xfrm>
          <a:prstGeom prst="rect">
            <a:avLst/>
          </a:prstGeom>
          <a:noFill/>
          <a:ln w="9525">
            <a:noFill/>
            <a:miter lim="800000"/>
            <a:headEnd/>
            <a:tailEnd/>
          </a:ln>
        </p:spPr>
        <p:txBody>
          <a:bodyPr lIns="91395" tIns="45698" rIns="91395" bIns="45698" anchor="ctr"/>
          <a:lstStyle/>
          <a:p>
            <a:pPr marL="443013" indent="-443013" algn="ctr" defTabSz="913805"/>
            <a:r>
              <a:rPr lang="id-ID" sz="3200" b="1" dirty="0">
                <a:latin typeface="Lucida Sans Unicode" pitchFamily="34" charset="0"/>
              </a:rPr>
              <a:t>A</a:t>
            </a:r>
            <a:r>
              <a:rPr lang="en-US" sz="3200" b="1" dirty="0">
                <a:latin typeface="Lucida Sans Unicode" pitchFamily="34" charset="0"/>
              </a:rPr>
              <a:t>RAHAN </a:t>
            </a:r>
            <a:r>
              <a:rPr lang="id-ID" sz="3200" b="1" dirty="0">
                <a:latin typeface="Lucida Sans Unicode" pitchFamily="34" charset="0"/>
              </a:rPr>
              <a:t>RPJPN </a:t>
            </a:r>
            <a:r>
              <a:rPr lang="en-US" sz="3200" b="1" dirty="0">
                <a:latin typeface="Lucida Sans Unicode" pitchFamily="34" charset="0"/>
              </a:rPr>
              <a:t>2005-2025</a:t>
            </a:r>
            <a:endParaRPr lang="en-US" sz="3200" b="1" noProof="1">
              <a:latin typeface="Lucida Sans Unicode"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E:\!!201101511.kolokium poncojari\20110518.etika\images.nakal sma.jpg"/>
          <p:cNvPicPr>
            <a:picLocks noGrp="1" noChangeAspect="1" noChangeArrowheads="1"/>
          </p:cNvPicPr>
          <p:nvPr>
            <p:ph idx="1"/>
          </p:nvPr>
        </p:nvPicPr>
        <p:blipFill>
          <a:blip r:embed="rId2"/>
          <a:srcRect/>
          <a:stretch>
            <a:fillRect/>
          </a:stretch>
        </p:blipFill>
        <p:spPr bwMode="auto">
          <a:xfrm>
            <a:off x="381000" y="457200"/>
            <a:ext cx="6400800" cy="6019800"/>
          </a:xfrm>
          <a:prstGeom prst="rect">
            <a:avLst/>
          </a:prstGeom>
          <a:noFill/>
        </p:spPr>
      </p:pic>
      <p:pic>
        <p:nvPicPr>
          <p:cNvPr id="47106" name="Picture 2" descr="D:\20110215.academic group\20110101.group of picture\animasi_lucu01.gif"/>
          <p:cNvPicPr>
            <a:picLocks noChangeAspect="1" noChangeArrowheads="1" noCrop="1"/>
          </p:cNvPicPr>
          <p:nvPr/>
        </p:nvPicPr>
        <p:blipFill>
          <a:blip r:embed="rId3"/>
          <a:srcRect/>
          <a:stretch>
            <a:fillRect/>
          </a:stretch>
        </p:blipFill>
        <p:spPr bwMode="auto">
          <a:xfrm>
            <a:off x="6858000" y="4267200"/>
            <a:ext cx="2209800" cy="2114550"/>
          </a:xfrm>
          <a:prstGeom prst="rect">
            <a:avLst/>
          </a:prstGeom>
          <a:noFill/>
        </p:spPr>
      </p:pic>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17"/>
          <p:cNvSpPr>
            <a:spLocks noGrp="1"/>
          </p:cNvSpPr>
          <p:nvPr>
            <p:ph type="sldNum" sz="quarter" idx="12"/>
          </p:nvPr>
        </p:nvSpPr>
        <p:spPr>
          <a:noFill/>
        </p:spPr>
        <p:txBody>
          <a:bodyPr/>
          <a:lstStyle/>
          <a:p>
            <a:pPr defTabSz="840701"/>
            <a:fld id="{D9CBCE1C-7D21-4B67-B5AD-D2CB7AC74387}" type="slidenum">
              <a:rPr lang="en-US" altLang="en-US"/>
              <a:pPr defTabSz="840701"/>
              <a:t>50</a:t>
            </a:fld>
            <a:endParaRPr lang="en-US" altLang="en-US" dirty="0"/>
          </a:p>
        </p:txBody>
      </p:sp>
      <p:graphicFrame>
        <p:nvGraphicFramePr>
          <p:cNvPr id="44060" name="Group 28"/>
          <p:cNvGraphicFramePr>
            <a:graphicFrameLocks noGrp="1"/>
          </p:cNvGraphicFramePr>
          <p:nvPr>
            <p:ph sz="half" idx="4294967295"/>
          </p:nvPr>
        </p:nvGraphicFramePr>
        <p:xfrm>
          <a:off x="0" y="1980903"/>
          <a:ext cx="2362489" cy="4146874"/>
        </p:xfrm>
        <a:graphic>
          <a:graphicData uri="http://schemas.openxmlformats.org/drawingml/2006/table">
            <a:tbl>
              <a:tblPr/>
              <a:tblGrid>
                <a:gridCol w="2362489"/>
              </a:tblGrid>
              <a:tr h="4094262">
                <a:tc>
                  <a:txBody>
                    <a:bodyPr/>
                    <a:lstStyle/>
                    <a:p>
                      <a:pPr marL="0" marR="0" lvl="0" indent="0" algn="l" defTabSz="992188"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smtClean="0">
                          <a:ln>
                            <a:noFill/>
                          </a:ln>
                          <a:solidFill>
                            <a:schemeClr val="tx1"/>
                          </a:solidFill>
                          <a:effectLst/>
                          <a:latin typeface="Trebuchet MS" pitchFamily="34" charset="0"/>
                          <a:cs typeface="Arial" charset="0"/>
                        </a:rPr>
                        <a:t>Karakter Bangsa:</a:t>
                      </a:r>
                    </a:p>
                    <a:p>
                      <a:pPr marL="381000" marR="0" lvl="1" indent="-247650" algn="l" defTabSz="992188" rtl="0" eaLnBrk="1" fontAlgn="base" latinLnBrk="0" hangingPunct="1">
                        <a:lnSpc>
                          <a:spcPct val="100000"/>
                        </a:lnSpc>
                        <a:spcBef>
                          <a:spcPct val="20000"/>
                        </a:spcBef>
                        <a:spcAft>
                          <a:spcPct val="0"/>
                        </a:spcAft>
                        <a:buClrTx/>
                        <a:buSzTx/>
                        <a:buFont typeface="Wingdings" pitchFamily="2" charset="2"/>
                        <a:buChar char="§"/>
                        <a:tabLst/>
                      </a:pPr>
                      <a:r>
                        <a:rPr kumimoji="0" lang="en-US" sz="1900" b="0" i="0" u="none" strike="noStrike" cap="none" normalizeH="0" baseline="0" smtClean="0">
                          <a:ln>
                            <a:noFill/>
                          </a:ln>
                          <a:solidFill>
                            <a:schemeClr val="tx1"/>
                          </a:solidFill>
                          <a:effectLst/>
                          <a:latin typeface="Trebuchet MS" pitchFamily="34" charset="0"/>
                          <a:cs typeface="Arial" charset="0"/>
                        </a:rPr>
                        <a:t>Tangguh</a:t>
                      </a:r>
                    </a:p>
                    <a:p>
                      <a:pPr marL="381000" marR="0" lvl="1" indent="-247650" algn="l" defTabSz="992188" rtl="0" eaLnBrk="1" fontAlgn="base" latinLnBrk="0" hangingPunct="1">
                        <a:lnSpc>
                          <a:spcPct val="100000"/>
                        </a:lnSpc>
                        <a:spcBef>
                          <a:spcPct val="20000"/>
                        </a:spcBef>
                        <a:spcAft>
                          <a:spcPct val="0"/>
                        </a:spcAft>
                        <a:buClrTx/>
                        <a:buSzTx/>
                        <a:buFont typeface="Wingdings" pitchFamily="2" charset="2"/>
                        <a:buChar char="§"/>
                        <a:tabLst/>
                      </a:pPr>
                      <a:r>
                        <a:rPr kumimoji="0" lang="en-US" sz="1900" b="0" i="0" u="none" strike="noStrike" cap="none" normalizeH="0" baseline="0" smtClean="0">
                          <a:ln>
                            <a:noFill/>
                          </a:ln>
                          <a:solidFill>
                            <a:schemeClr val="tx1"/>
                          </a:solidFill>
                          <a:effectLst/>
                          <a:latin typeface="Trebuchet MS" pitchFamily="34" charset="0"/>
                          <a:cs typeface="Arial" charset="0"/>
                        </a:rPr>
                        <a:t>Kompetitif</a:t>
                      </a:r>
                    </a:p>
                    <a:p>
                      <a:pPr marL="381000" marR="0" lvl="1" indent="-247650" algn="l" defTabSz="992188" rtl="0" eaLnBrk="1" fontAlgn="base" latinLnBrk="0" hangingPunct="1">
                        <a:lnSpc>
                          <a:spcPct val="100000"/>
                        </a:lnSpc>
                        <a:spcBef>
                          <a:spcPct val="20000"/>
                        </a:spcBef>
                        <a:spcAft>
                          <a:spcPct val="0"/>
                        </a:spcAft>
                        <a:buClrTx/>
                        <a:buSzTx/>
                        <a:buFont typeface="Wingdings" pitchFamily="2" charset="2"/>
                        <a:buChar char="§"/>
                        <a:tabLst/>
                      </a:pPr>
                      <a:r>
                        <a:rPr kumimoji="0" lang="en-US" sz="1900" b="0" i="0" u="none" strike="noStrike" cap="none" normalizeH="0" baseline="0" smtClean="0">
                          <a:ln>
                            <a:noFill/>
                          </a:ln>
                          <a:solidFill>
                            <a:schemeClr val="tx1"/>
                          </a:solidFill>
                          <a:effectLst/>
                          <a:latin typeface="Trebuchet MS" pitchFamily="34" charset="0"/>
                          <a:cs typeface="Arial" charset="0"/>
                        </a:rPr>
                        <a:t>Akhlak Mulia</a:t>
                      </a:r>
                    </a:p>
                    <a:p>
                      <a:pPr marL="381000" marR="0" lvl="1" indent="-247650" algn="l" defTabSz="992188" rtl="0" eaLnBrk="1" fontAlgn="base" latinLnBrk="0" hangingPunct="1">
                        <a:lnSpc>
                          <a:spcPct val="100000"/>
                        </a:lnSpc>
                        <a:spcBef>
                          <a:spcPct val="20000"/>
                        </a:spcBef>
                        <a:spcAft>
                          <a:spcPct val="0"/>
                        </a:spcAft>
                        <a:buClrTx/>
                        <a:buSzTx/>
                        <a:buFont typeface="Wingdings" pitchFamily="2" charset="2"/>
                        <a:buChar char="§"/>
                        <a:tabLst/>
                      </a:pPr>
                      <a:r>
                        <a:rPr kumimoji="0" lang="en-US" sz="1900" b="0" i="0" u="none" strike="noStrike" cap="none" normalizeH="0" baseline="0" smtClean="0">
                          <a:ln>
                            <a:noFill/>
                          </a:ln>
                          <a:solidFill>
                            <a:schemeClr val="tx1"/>
                          </a:solidFill>
                          <a:effectLst/>
                          <a:latin typeface="Trebuchet MS" pitchFamily="34" charset="0"/>
                          <a:cs typeface="Arial" charset="0"/>
                        </a:rPr>
                        <a:t>Bermoral</a:t>
                      </a:r>
                    </a:p>
                    <a:p>
                      <a:pPr marL="0" marR="0" lvl="0" indent="0" algn="l" defTabSz="992188"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smtClean="0">
                          <a:ln>
                            <a:noFill/>
                          </a:ln>
                          <a:solidFill>
                            <a:schemeClr val="tx1"/>
                          </a:solidFill>
                          <a:effectLst/>
                          <a:latin typeface="Trebuchet MS" pitchFamily="34" charset="0"/>
                          <a:cs typeface="Arial" charset="0"/>
                        </a:rPr>
                        <a:t>Mantapnya budaya bangsa:</a:t>
                      </a:r>
                    </a:p>
                    <a:p>
                      <a:pPr marL="381000" marR="0" lvl="1" indent="-247650" algn="l" defTabSz="992188" rtl="0" eaLnBrk="1" fontAlgn="base" latinLnBrk="0" hangingPunct="1">
                        <a:lnSpc>
                          <a:spcPct val="100000"/>
                        </a:lnSpc>
                        <a:spcBef>
                          <a:spcPct val="20000"/>
                        </a:spcBef>
                        <a:spcAft>
                          <a:spcPct val="0"/>
                        </a:spcAft>
                        <a:buClrTx/>
                        <a:buSzTx/>
                        <a:buFont typeface="Wingdings" pitchFamily="2" charset="2"/>
                        <a:buChar char="§"/>
                        <a:tabLst/>
                      </a:pPr>
                      <a:r>
                        <a:rPr kumimoji="0" lang="en-US" sz="1900" b="0" i="0" u="none" strike="noStrike" cap="none" normalizeH="0" baseline="0" smtClean="0">
                          <a:ln>
                            <a:noFill/>
                          </a:ln>
                          <a:solidFill>
                            <a:schemeClr val="tx1"/>
                          </a:solidFill>
                          <a:effectLst/>
                          <a:latin typeface="Trebuchet MS" pitchFamily="34" charset="0"/>
                          <a:cs typeface="Arial" charset="0"/>
                        </a:rPr>
                        <a:t>Peradaban</a:t>
                      </a:r>
                    </a:p>
                    <a:p>
                      <a:pPr marL="381000" marR="0" lvl="1" indent="-247650" algn="l" defTabSz="992188" rtl="0" eaLnBrk="1" fontAlgn="base" latinLnBrk="0" hangingPunct="1">
                        <a:lnSpc>
                          <a:spcPct val="100000"/>
                        </a:lnSpc>
                        <a:spcBef>
                          <a:spcPct val="20000"/>
                        </a:spcBef>
                        <a:spcAft>
                          <a:spcPct val="0"/>
                        </a:spcAft>
                        <a:buClrTx/>
                        <a:buSzTx/>
                        <a:buFont typeface="Wingdings" pitchFamily="2" charset="2"/>
                        <a:buChar char="§"/>
                        <a:tabLst/>
                      </a:pPr>
                      <a:r>
                        <a:rPr kumimoji="0" lang="en-US" sz="1900" b="0" i="0" u="none" strike="noStrike" cap="none" normalizeH="0" baseline="0" smtClean="0">
                          <a:ln>
                            <a:noFill/>
                          </a:ln>
                          <a:solidFill>
                            <a:schemeClr val="tx1"/>
                          </a:solidFill>
                          <a:effectLst/>
                          <a:latin typeface="Trebuchet MS" pitchFamily="34" charset="0"/>
                          <a:cs typeface="Arial" charset="0"/>
                        </a:rPr>
                        <a:t>Harkat</a:t>
                      </a:r>
                    </a:p>
                    <a:p>
                      <a:pPr marL="381000" marR="0" lvl="1" indent="-247650" algn="l" defTabSz="992188" rtl="0" eaLnBrk="1" fontAlgn="base" latinLnBrk="0" hangingPunct="1">
                        <a:lnSpc>
                          <a:spcPct val="100000"/>
                        </a:lnSpc>
                        <a:spcBef>
                          <a:spcPct val="20000"/>
                        </a:spcBef>
                        <a:spcAft>
                          <a:spcPct val="0"/>
                        </a:spcAft>
                        <a:buClrTx/>
                        <a:buSzTx/>
                        <a:buFont typeface="Wingdings" pitchFamily="2" charset="2"/>
                        <a:buChar char="§"/>
                        <a:tabLst/>
                      </a:pPr>
                      <a:r>
                        <a:rPr kumimoji="0" lang="en-US" sz="1900" b="0" i="0" u="none" strike="noStrike" cap="none" normalizeH="0" baseline="0" smtClean="0">
                          <a:ln>
                            <a:noFill/>
                          </a:ln>
                          <a:solidFill>
                            <a:schemeClr val="tx1"/>
                          </a:solidFill>
                          <a:effectLst/>
                          <a:latin typeface="Trebuchet MS" pitchFamily="34" charset="0"/>
                          <a:cs typeface="Arial" charset="0"/>
                        </a:rPr>
                        <a:t>Martabat</a:t>
                      </a:r>
                    </a:p>
                    <a:p>
                      <a:pPr marL="381000" marR="0" lvl="1" indent="-247650" algn="l" defTabSz="992188" rtl="0" eaLnBrk="1" fontAlgn="base" latinLnBrk="0" hangingPunct="1">
                        <a:lnSpc>
                          <a:spcPct val="100000"/>
                        </a:lnSpc>
                        <a:spcBef>
                          <a:spcPct val="20000"/>
                        </a:spcBef>
                        <a:spcAft>
                          <a:spcPct val="0"/>
                        </a:spcAft>
                        <a:buClrTx/>
                        <a:buSzTx/>
                        <a:buFont typeface="Wingdings" pitchFamily="2" charset="2"/>
                        <a:buChar char="§"/>
                        <a:tabLst/>
                      </a:pPr>
                      <a:r>
                        <a:rPr kumimoji="0" lang="en-US" sz="1900" b="0" i="0" u="none" strike="noStrike" cap="none" normalizeH="0" baseline="0" smtClean="0">
                          <a:ln>
                            <a:noFill/>
                          </a:ln>
                          <a:solidFill>
                            <a:schemeClr val="tx1"/>
                          </a:solidFill>
                          <a:effectLst/>
                          <a:latin typeface="Trebuchet MS" pitchFamily="34" charset="0"/>
                          <a:cs typeface="Arial" charset="0"/>
                        </a:rPr>
                        <a:t>Jati diri</a:t>
                      </a:r>
                    </a:p>
                    <a:p>
                      <a:pPr marL="381000" marR="0" lvl="1" indent="-247650" algn="l" defTabSz="992188" rtl="0" eaLnBrk="1" fontAlgn="base" latinLnBrk="0" hangingPunct="1">
                        <a:lnSpc>
                          <a:spcPct val="100000"/>
                        </a:lnSpc>
                        <a:spcBef>
                          <a:spcPct val="20000"/>
                        </a:spcBef>
                        <a:spcAft>
                          <a:spcPct val="0"/>
                        </a:spcAft>
                        <a:buClrTx/>
                        <a:buSzTx/>
                        <a:buFont typeface="Wingdings" pitchFamily="2" charset="2"/>
                        <a:buChar char="§"/>
                        <a:tabLst/>
                      </a:pPr>
                      <a:r>
                        <a:rPr kumimoji="0" lang="en-US" sz="1900" b="0" i="0" u="none" strike="noStrike" cap="none" normalizeH="0" baseline="0" smtClean="0">
                          <a:ln>
                            <a:noFill/>
                          </a:ln>
                          <a:solidFill>
                            <a:schemeClr val="tx1"/>
                          </a:solidFill>
                          <a:effectLst/>
                          <a:latin typeface="Trebuchet MS" pitchFamily="34" charset="0"/>
                          <a:cs typeface="Arial" charset="0"/>
                        </a:rPr>
                        <a:t>Kepribadian</a:t>
                      </a:r>
                      <a:endParaRPr kumimoji="0" lang="en-US" sz="1900" b="0" i="0" u="none" strike="noStrike" cap="none" normalizeH="0" baseline="0" noProof="1" smtClean="0">
                        <a:ln>
                          <a:noFill/>
                        </a:ln>
                        <a:solidFill>
                          <a:schemeClr val="tx1"/>
                        </a:solidFill>
                        <a:effectLst/>
                        <a:latin typeface="Trebuchet MS" pitchFamily="34" charset="0"/>
                        <a:cs typeface="Arial" charset="0"/>
                      </a:endParaRPr>
                    </a:p>
                  </a:txBody>
                  <a:tcPr marL="90213" marR="90213" marT="46517" marB="46517"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FFCC99"/>
                    </a:solidFill>
                  </a:tcPr>
                </a:tc>
              </a:tr>
            </a:tbl>
          </a:graphicData>
        </a:graphic>
      </p:graphicFrame>
      <p:graphicFrame>
        <p:nvGraphicFramePr>
          <p:cNvPr id="44061" name="Group 29"/>
          <p:cNvGraphicFramePr>
            <a:graphicFrameLocks noGrp="1"/>
          </p:cNvGraphicFramePr>
          <p:nvPr>
            <p:ph sz="half" idx="4294967295"/>
          </p:nvPr>
        </p:nvGraphicFramePr>
        <p:xfrm>
          <a:off x="3124489" y="2134195"/>
          <a:ext cx="5866534" cy="4275030"/>
        </p:xfrm>
        <a:graphic>
          <a:graphicData uri="http://schemas.openxmlformats.org/drawingml/2006/table">
            <a:tbl>
              <a:tblPr/>
              <a:tblGrid>
                <a:gridCol w="5866534"/>
              </a:tblGrid>
              <a:tr h="1664659">
                <a:tc>
                  <a:txBody>
                    <a:bodyPr/>
                    <a:lstStyle/>
                    <a:p>
                      <a:pPr marL="133350" marR="0" lvl="0" indent="-133350" algn="l" defTabSz="992188"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smtClean="0">
                          <a:ln>
                            <a:noFill/>
                          </a:ln>
                          <a:solidFill>
                            <a:schemeClr val="tx1"/>
                          </a:solidFill>
                          <a:effectLst/>
                          <a:latin typeface="Trebuchet MS" pitchFamily="34" charset="0"/>
                          <a:cs typeface="Arial" charset="0"/>
                        </a:rPr>
                        <a:t>Pembangunan Agama:</a:t>
                      </a:r>
                    </a:p>
                    <a:p>
                      <a:pPr marL="133350" marR="0" lvl="0" indent="-133350" algn="l" defTabSz="992188" rtl="0" eaLnBrk="1" fontAlgn="base" latinLnBrk="0" hangingPunct="1">
                        <a:lnSpc>
                          <a:spcPct val="90000"/>
                        </a:lnSpc>
                        <a:spcBef>
                          <a:spcPct val="0"/>
                        </a:spcBef>
                        <a:spcAft>
                          <a:spcPct val="0"/>
                        </a:spcAft>
                        <a:buClrTx/>
                        <a:buSzTx/>
                        <a:buFontTx/>
                        <a:buChar char="-"/>
                        <a:tabLst/>
                      </a:pPr>
                      <a:r>
                        <a:rPr kumimoji="0" lang="en-US" sz="1900" b="1" i="0" u="none" strike="noStrike" cap="none" normalizeH="0" baseline="0" smtClean="0">
                          <a:ln>
                            <a:noFill/>
                          </a:ln>
                          <a:solidFill>
                            <a:schemeClr val="tx1"/>
                          </a:solidFill>
                          <a:effectLst/>
                          <a:latin typeface="Trebuchet MS" pitchFamily="34" charset="0"/>
                          <a:cs typeface="Arial" charset="0"/>
                        </a:rPr>
                        <a:t>Agama sbg landasan moral &amp; etika</a:t>
                      </a:r>
                    </a:p>
                    <a:p>
                      <a:pPr marL="133350" marR="0" lvl="0" indent="-133350" algn="l" defTabSz="992188" rtl="0" eaLnBrk="1" fontAlgn="base" latinLnBrk="0" hangingPunct="1">
                        <a:lnSpc>
                          <a:spcPct val="90000"/>
                        </a:lnSpc>
                        <a:spcBef>
                          <a:spcPct val="0"/>
                        </a:spcBef>
                        <a:spcAft>
                          <a:spcPct val="0"/>
                        </a:spcAft>
                        <a:buClrTx/>
                        <a:buSzTx/>
                        <a:buFontTx/>
                        <a:buChar char="-"/>
                        <a:tabLst/>
                      </a:pPr>
                      <a:r>
                        <a:rPr kumimoji="0" lang="en-US" sz="1900" b="1" i="0" u="none" strike="noStrike" cap="none" normalizeH="0" baseline="0" smtClean="0">
                          <a:ln>
                            <a:noFill/>
                          </a:ln>
                          <a:solidFill>
                            <a:schemeClr val="tx1"/>
                          </a:solidFill>
                          <a:effectLst/>
                          <a:latin typeface="Trebuchet MS" pitchFamily="34" charset="0"/>
                          <a:cs typeface="Arial" charset="0"/>
                        </a:rPr>
                        <a:t>Membina akhlak mulia, etos kerja, menghargai prestasi</a:t>
                      </a:r>
                    </a:p>
                    <a:p>
                      <a:pPr marL="133350" marR="0" lvl="0" indent="-133350" algn="l" defTabSz="992188" rtl="0" eaLnBrk="1" fontAlgn="base" latinLnBrk="0" hangingPunct="1">
                        <a:lnSpc>
                          <a:spcPct val="90000"/>
                        </a:lnSpc>
                        <a:spcBef>
                          <a:spcPct val="0"/>
                        </a:spcBef>
                        <a:spcAft>
                          <a:spcPct val="0"/>
                        </a:spcAft>
                        <a:buClrTx/>
                        <a:buSzTx/>
                        <a:buFontTx/>
                        <a:buChar char="-"/>
                        <a:tabLst/>
                      </a:pPr>
                      <a:r>
                        <a:rPr kumimoji="0" lang="en-US" sz="1900" b="1" i="0" u="none" strike="noStrike" cap="none" normalizeH="0" baseline="0" smtClean="0">
                          <a:ln>
                            <a:noFill/>
                          </a:ln>
                          <a:solidFill>
                            <a:schemeClr val="tx1"/>
                          </a:solidFill>
                          <a:effectLst/>
                          <a:latin typeface="Trebuchet MS" pitchFamily="34" charset="0"/>
                          <a:cs typeface="Arial" charset="0"/>
                        </a:rPr>
                        <a:t>Meningkatkan kerukunan hidup,  saling percaya dan harmonisasi</a:t>
                      </a:r>
                      <a:endParaRPr kumimoji="0" lang="en-US" sz="1900" b="1" i="0" u="none" strike="noStrike" cap="none" normalizeH="0" baseline="0" noProof="1" smtClean="0">
                        <a:ln>
                          <a:noFill/>
                        </a:ln>
                        <a:solidFill>
                          <a:schemeClr val="tx1"/>
                        </a:solidFill>
                        <a:effectLst/>
                        <a:latin typeface="Trebuchet MS" pitchFamily="34" charset="0"/>
                        <a:cs typeface="Arial" charset="0"/>
                      </a:endParaRPr>
                    </a:p>
                  </a:txBody>
                  <a:tcPr marL="90213" marR="90213" marT="46517" marB="465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7484">
                <a:tc>
                  <a:txBody>
                    <a:bodyPr/>
                    <a:lstStyle/>
                    <a:p>
                      <a:pPr marL="182563" marR="0" lvl="0" indent="-182563" algn="l" defTabSz="992188"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smtClean="0">
                          <a:ln>
                            <a:noFill/>
                          </a:ln>
                          <a:solidFill>
                            <a:schemeClr val="tx1"/>
                          </a:solidFill>
                          <a:effectLst/>
                          <a:latin typeface="Trebuchet MS" pitchFamily="34" charset="0"/>
                          <a:cs typeface="Arial" charset="0"/>
                        </a:rPr>
                        <a:t>Pembangunan &amp; Pemantapan Jati Diri Bangsa:</a:t>
                      </a:r>
                    </a:p>
                    <a:p>
                      <a:pPr marL="182563" marR="0" lvl="0" indent="-182563" algn="l" defTabSz="992188" rtl="0" eaLnBrk="1" fontAlgn="base" latinLnBrk="0" hangingPunct="1">
                        <a:lnSpc>
                          <a:spcPct val="90000"/>
                        </a:lnSpc>
                        <a:spcBef>
                          <a:spcPct val="0"/>
                        </a:spcBef>
                        <a:spcAft>
                          <a:spcPct val="0"/>
                        </a:spcAft>
                        <a:buClrTx/>
                        <a:buSzTx/>
                        <a:buFontTx/>
                        <a:buChar char="-"/>
                        <a:tabLst/>
                      </a:pPr>
                      <a:r>
                        <a:rPr kumimoji="0" lang="en-US" sz="1900" b="1" i="0" u="none" strike="noStrike" cap="none" normalizeH="0" baseline="0" smtClean="0">
                          <a:ln>
                            <a:noFill/>
                          </a:ln>
                          <a:solidFill>
                            <a:schemeClr val="tx1"/>
                          </a:solidFill>
                          <a:effectLst/>
                          <a:latin typeface="Trebuchet MS" pitchFamily="34" charset="0"/>
                          <a:cs typeface="Arial" charset="0"/>
                        </a:rPr>
                        <a:t>Karakter bangsa &amp; sistem sosial berakar, unik, modern, unggul</a:t>
                      </a:r>
                    </a:p>
                    <a:p>
                      <a:pPr marL="182563" marR="0" lvl="0" indent="-182563" algn="l" defTabSz="992188" rtl="0" eaLnBrk="1" fontAlgn="base" latinLnBrk="0" hangingPunct="1">
                        <a:lnSpc>
                          <a:spcPct val="90000"/>
                        </a:lnSpc>
                        <a:spcBef>
                          <a:spcPct val="0"/>
                        </a:spcBef>
                        <a:spcAft>
                          <a:spcPct val="0"/>
                        </a:spcAft>
                        <a:buClrTx/>
                        <a:buSzTx/>
                        <a:buFontTx/>
                        <a:buChar char="-"/>
                        <a:tabLst/>
                      </a:pPr>
                      <a:r>
                        <a:rPr kumimoji="0" lang="en-US" sz="1900" b="1" i="0" u="none" strike="noStrike" cap="none" normalizeH="0" baseline="0" smtClean="0">
                          <a:ln>
                            <a:noFill/>
                          </a:ln>
                          <a:solidFill>
                            <a:schemeClr val="tx1"/>
                          </a:solidFill>
                          <a:effectLst/>
                          <a:latin typeface="Trebuchet MS" pitchFamily="34" charset="0"/>
                          <a:cs typeface="Arial" charset="0"/>
                        </a:rPr>
                        <a:t>Pembangunan olahraga: peningkatan budaya dan prestasi olahraga</a:t>
                      </a:r>
                      <a:endParaRPr kumimoji="0" lang="en-US" sz="1900" b="1" i="0" u="none" strike="noStrike" cap="none" normalizeH="0" baseline="0" noProof="1" smtClean="0">
                        <a:ln>
                          <a:noFill/>
                        </a:ln>
                        <a:solidFill>
                          <a:schemeClr val="tx1"/>
                        </a:solidFill>
                        <a:effectLst/>
                        <a:latin typeface="Trebuchet MS" pitchFamily="34" charset="0"/>
                        <a:cs typeface="Arial" charset="0"/>
                      </a:endParaRPr>
                    </a:p>
                  </a:txBody>
                  <a:tcPr marL="90213" marR="90213" marT="46517" marB="465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50309">
                <a:tc>
                  <a:txBody>
                    <a:bodyPr/>
                    <a:lstStyle/>
                    <a:p>
                      <a:pPr marL="133350" marR="0" lvl="0" indent="-133350" algn="l" defTabSz="992188" rtl="0" eaLnBrk="1" fontAlgn="base" latinLnBrk="0" hangingPunct="1">
                        <a:lnSpc>
                          <a:spcPct val="100000"/>
                        </a:lnSpc>
                        <a:spcBef>
                          <a:spcPct val="20000"/>
                        </a:spcBef>
                        <a:spcAft>
                          <a:spcPct val="0"/>
                        </a:spcAft>
                        <a:buClrTx/>
                        <a:buSzTx/>
                        <a:buFontTx/>
                        <a:buNone/>
                        <a:tabLst/>
                      </a:pPr>
                      <a:r>
                        <a:rPr kumimoji="0" lang="en-US" sz="1900" b="1" i="0" u="none" strike="noStrike" cap="none" normalizeH="0" baseline="0" smtClean="0">
                          <a:ln>
                            <a:noFill/>
                          </a:ln>
                          <a:solidFill>
                            <a:schemeClr val="tx1"/>
                          </a:solidFill>
                          <a:effectLst/>
                          <a:latin typeface="Trebuchet MS" pitchFamily="34" charset="0"/>
                          <a:cs typeface="Arial" charset="0"/>
                        </a:rPr>
                        <a:t>Pengembangan budaya inovatif berorientasi Iptek:</a:t>
                      </a:r>
                    </a:p>
                    <a:p>
                      <a:pPr marL="133350" marR="0" lvl="0" indent="-133350" algn="l" defTabSz="992188" rtl="0" eaLnBrk="1" fontAlgn="base" latinLnBrk="0" hangingPunct="1">
                        <a:lnSpc>
                          <a:spcPct val="90000"/>
                        </a:lnSpc>
                        <a:spcBef>
                          <a:spcPct val="0"/>
                        </a:spcBef>
                        <a:spcAft>
                          <a:spcPct val="0"/>
                        </a:spcAft>
                        <a:buClrTx/>
                        <a:buSzTx/>
                        <a:buFontTx/>
                        <a:buChar char="-"/>
                        <a:tabLst/>
                      </a:pPr>
                      <a:r>
                        <a:rPr kumimoji="0" lang="en-US" sz="1900" b="1" i="0" u="none" strike="noStrike" cap="none" normalizeH="0" baseline="0" smtClean="0">
                          <a:ln>
                            <a:noFill/>
                          </a:ln>
                          <a:solidFill>
                            <a:schemeClr val="tx1"/>
                          </a:solidFill>
                          <a:effectLst/>
                          <a:latin typeface="Trebuchet MS" pitchFamily="34" charset="0"/>
                          <a:cs typeface="Arial" charset="0"/>
                        </a:rPr>
                        <a:t>Penghargaan masyarakat terhadap Iptek</a:t>
                      </a:r>
                    </a:p>
                    <a:p>
                      <a:pPr marL="133350" marR="0" lvl="0" indent="-133350" algn="l" defTabSz="992188" rtl="0" eaLnBrk="1" fontAlgn="base" latinLnBrk="0" hangingPunct="1">
                        <a:lnSpc>
                          <a:spcPct val="90000"/>
                        </a:lnSpc>
                        <a:spcBef>
                          <a:spcPct val="0"/>
                        </a:spcBef>
                        <a:spcAft>
                          <a:spcPct val="0"/>
                        </a:spcAft>
                        <a:buClrTx/>
                        <a:buSzTx/>
                        <a:buFontTx/>
                        <a:buChar char="-"/>
                        <a:tabLst/>
                      </a:pPr>
                      <a:r>
                        <a:rPr kumimoji="0" lang="en-US" sz="1900" b="1" i="0" u="none" strike="noStrike" cap="none" normalizeH="0" baseline="0" smtClean="0">
                          <a:ln>
                            <a:noFill/>
                          </a:ln>
                          <a:solidFill>
                            <a:schemeClr val="tx1"/>
                          </a:solidFill>
                          <a:effectLst/>
                          <a:latin typeface="Trebuchet MS" pitchFamily="34" charset="0"/>
                          <a:cs typeface="Arial" charset="0"/>
                        </a:rPr>
                        <a:t>Pengembangan tradisi iptek</a:t>
                      </a:r>
                    </a:p>
                    <a:p>
                      <a:pPr marL="133350" marR="0" lvl="0" indent="-133350" algn="l" defTabSz="992188" rtl="0" eaLnBrk="1" fontAlgn="base" latinLnBrk="0" hangingPunct="1">
                        <a:lnSpc>
                          <a:spcPct val="90000"/>
                        </a:lnSpc>
                        <a:spcBef>
                          <a:spcPct val="0"/>
                        </a:spcBef>
                        <a:spcAft>
                          <a:spcPct val="0"/>
                        </a:spcAft>
                        <a:buClrTx/>
                        <a:buSzTx/>
                        <a:buFontTx/>
                        <a:buChar char="-"/>
                        <a:tabLst/>
                      </a:pPr>
                      <a:r>
                        <a:rPr kumimoji="0" lang="en-US" sz="1900" b="1" i="0" u="none" strike="noStrike" cap="none" normalizeH="0" baseline="0" smtClean="0">
                          <a:ln>
                            <a:noFill/>
                          </a:ln>
                          <a:solidFill>
                            <a:schemeClr val="tx1"/>
                          </a:solidFill>
                          <a:effectLst/>
                          <a:latin typeface="Trebuchet MS" pitchFamily="34" charset="0"/>
                          <a:cs typeface="Arial" charset="0"/>
                        </a:rPr>
                        <a:t>Pengungkapan kreativitas melalui kesenian</a:t>
                      </a:r>
                      <a:endParaRPr kumimoji="0" lang="en-US" sz="1900" b="1" i="0" u="none" strike="noStrike" cap="none" normalizeH="0" baseline="0" noProof="1" smtClean="0">
                        <a:ln>
                          <a:noFill/>
                        </a:ln>
                        <a:solidFill>
                          <a:schemeClr val="tx1"/>
                        </a:solidFill>
                        <a:effectLst/>
                        <a:latin typeface="Trebuchet MS" pitchFamily="34" charset="0"/>
                        <a:cs typeface="Arial" charset="0"/>
                      </a:endParaRPr>
                    </a:p>
                  </a:txBody>
                  <a:tcPr marL="90213" marR="90213" marT="46517" marB="465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07" name="Text Box 8"/>
          <p:cNvSpPr txBox="1">
            <a:spLocks noChangeArrowheads="1"/>
          </p:cNvSpPr>
          <p:nvPr/>
        </p:nvSpPr>
        <p:spPr bwMode="auto">
          <a:xfrm>
            <a:off x="228023" y="1448099"/>
            <a:ext cx="2362489" cy="378023"/>
          </a:xfrm>
          <a:prstGeom prst="rect">
            <a:avLst/>
          </a:prstGeom>
          <a:solidFill>
            <a:schemeClr val="accent2"/>
          </a:solidFill>
          <a:ln w="9525">
            <a:noFill/>
            <a:miter lim="800000"/>
            <a:headEnd/>
            <a:tailEnd/>
          </a:ln>
        </p:spPr>
        <p:txBody>
          <a:bodyPr lIns="91395" tIns="45698" rIns="91395" bIns="45698">
            <a:spAutoFit/>
          </a:bodyPr>
          <a:lstStyle/>
          <a:p>
            <a:pPr algn="ctr" defTabSz="913805">
              <a:spcBef>
                <a:spcPct val="50000"/>
              </a:spcBef>
            </a:pPr>
            <a:r>
              <a:rPr lang="en-US" b="1" dirty="0">
                <a:solidFill>
                  <a:schemeClr val="bg1"/>
                </a:solidFill>
                <a:latin typeface="Trebuchet MS" pitchFamily="34" charset="0"/>
              </a:rPr>
              <a:t>SASARAN POKOK</a:t>
            </a:r>
            <a:endParaRPr lang="en-US" b="1" noProof="1">
              <a:solidFill>
                <a:schemeClr val="bg1"/>
              </a:solidFill>
              <a:latin typeface="Trebuchet MS" pitchFamily="34" charset="0"/>
            </a:endParaRPr>
          </a:p>
        </p:txBody>
      </p:sp>
      <p:sp>
        <p:nvSpPr>
          <p:cNvPr id="12308" name="Text Box 9"/>
          <p:cNvSpPr txBox="1">
            <a:spLocks noChangeArrowheads="1"/>
          </p:cNvSpPr>
          <p:nvPr/>
        </p:nvSpPr>
        <p:spPr bwMode="auto">
          <a:xfrm>
            <a:off x="609023" y="456903"/>
            <a:ext cx="8230466" cy="720328"/>
          </a:xfrm>
          <a:prstGeom prst="rect">
            <a:avLst/>
          </a:prstGeom>
          <a:solidFill>
            <a:schemeClr val="accent2"/>
          </a:solidFill>
          <a:ln w="9525">
            <a:noFill/>
            <a:miter lim="800000"/>
            <a:headEnd/>
            <a:tailEnd/>
          </a:ln>
        </p:spPr>
        <p:txBody>
          <a:bodyPr lIns="91395" tIns="45698" rIns="91395" bIns="45698">
            <a:spAutoFit/>
          </a:bodyPr>
          <a:lstStyle/>
          <a:p>
            <a:pPr marL="853859" indent="-853859" defTabSz="913805">
              <a:spcBef>
                <a:spcPct val="50000"/>
              </a:spcBef>
            </a:pPr>
            <a:r>
              <a:rPr lang="en-US" sz="2000" b="1" dirty="0">
                <a:solidFill>
                  <a:schemeClr val="bg1"/>
                </a:solidFill>
                <a:latin typeface="Trebuchet MS" pitchFamily="34" charset="0"/>
              </a:rPr>
              <a:t>MISI 1: </a:t>
            </a:r>
            <a:r>
              <a:rPr lang="en-US" sz="2000" b="1" dirty="0" err="1">
                <a:solidFill>
                  <a:schemeClr val="bg1"/>
                </a:solidFill>
                <a:latin typeface="Trebuchet MS" pitchFamily="34" charset="0"/>
              </a:rPr>
              <a:t>Mewujudkan</a:t>
            </a:r>
            <a:r>
              <a:rPr lang="en-US" sz="2000" b="1" dirty="0">
                <a:solidFill>
                  <a:schemeClr val="bg1"/>
                </a:solidFill>
                <a:latin typeface="Trebuchet MS" pitchFamily="34" charset="0"/>
              </a:rPr>
              <a:t> </a:t>
            </a:r>
            <a:r>
              <a:rPr lang="en-US" sz="2000" b="1" dirty="0" err="1">
                <a:solidFill>
                  <a:schemeClr val="bg1"/>
                </a:solidFill>
                <a:latin typeface="Trebuchet MS" pitchFamily="34" charset="0"/>
              </a:rPr>
              <a:t>masyarakat</a:t>
            </a:r>
            <a:r>
              <a:rPr lang="en-US" sz="2000" b="1" dirty="0">
                <a:solidFill>
                  <a:schemeClr val="bg1"/>
                </a:solidFill>
                <a:latin typeface="Trebuchet MS" pitchFamily="34" charset="0"/>
              </a:rPr>
              <a:t> </a:t>
            </a:r>
            <a:r>
              <a:rPr lang="en-US" sz="2000" b="1" dirty="0" err="1">
                <a:solidFill>
                  <a:schemeClr val="bg1"/>
                </a:solidFill>
                <a:latin typeface="Trebuchet MS" pitchFamily="34" charset="0"/>
              </a:rPr>
              <a:t>berakhlak</a:t>
            </a:r>
            <a:r>
              <a:rPr lang="en-US" sz="2000" b="1" dirty="0">
                <a:solidFill>
                  <a:schemeClr val="bg1"/>
                </a:solidFill>
                <a:latin typeface="Trebuchet MS" pitchFamily="34" charset="0"/>
              </a:rPr>
              <a:t> </a:t>
            </a:r>
            <a:r>
              <a:rPr lang="en-US" sz="2000" b="1" dirty="0" err="1">
                <a:solidFill>
                  <a:schemeClr val="bg1"/>
                </a:solidFill>
                <a:latin typeface="Trebuchet MS" pitchFamily="34" charset="0"/>
              </a:rPr>
              <a:t>mulia</a:t>
            </a:r>
            <a:r>
              <a:rPr lang="en-US" sz="2000" b="1" dirty="0">
                <a:solidFill>
                  <a:schemeClr val="bg1"/>
                </a:solidFill>
                <a:latin typeface="Trebuchet MS" pitchFamily="34" charset="0"/>
              </a:rPr>
              <a:t>, </a:t>
            </a:r>
            <a:r>
              <a:rPr lang="en-US" sz="2000" b="1" dirty="0" err="1">
                <a:solidFill>
                  <a:schemeClr val="bg1"/>
                </a:solidFill>
                <a:latin typeface="Trebuchet MS" pitchFamily="34" charset="0"/>
              </a:rPr>
              <a:t>bermoral</a:t>
            </a:r>
            <a:r>
              <a:rPr lang="en-US" sz="2000" b="1" dirty="0">
                <a:solidFill>
                  <a:schemeClr val="bg1"/>
                </a:solidFill>
                <a:latin typeface="Trebuchet MS" pitchFamily="34" charset="0"/>
              </a:rPr>
              <a:t>, </a:t>
            </a:r>
            <a:r>
              <a:rPr lang="en-US" sz="2000" b="1" dirty="0" err="1">
                <a:solidFill>
                  <a:schemeClr val="bg1"/>
                </a:solidFill>
                <a:latin typeface="Trebuchet MS" pitchFamily="34" charset="0"/>
              </a:rPr>
              <a:t>beretika</a:t>
            </a:r>
            <a:r>
              <a:rPr lang="en-US" sz="2000" b="1" dirty="0">
                <a:solidFill>
                  <a:schemeClr val="bg1"/>
                </a:solidFill>
                <a:latin typeface="Trebuchet MS" pitchFamily="34" charset="0"/>
              </a:rPr>
              <a:t>, </a:t>
            </a:r>
            <a:r>
              <a:rPr lang="en-US" sz="2000" b="1" dirty="0" err="1">
                <a:solidFill>
                  <a:schemeClr val="bg1"/>
                </a:solidFill>
                <a:latin typeface="Trebuchet MS" pitchFamily="34" charset="0"/>
              </a:rPr>
              <a:t>berbudaya</a:t>
            </a:r>
            <a:r>
              <a:rPr lang="en-US" sz="2000" b="1" dirty="0">
                <a:solidFill>
                  <a:schemeClr val="bg1"/>
                </a:solidFill>
                <a:latin typeface="Trebuchet MS" pitchFamily="34" charset="0"/>
              </a:rPr>
              <a:t>, </a:t>
            </a:r>
            <a:r>
              <a:rPr lang="en-US" sz="2000" b="1" dirty="0" err="1">
                <a:solidFill>
                  <a:schemeClr val="bg1"/>
                </a:solidFill>
                <a:latin typeface="Trebuchet MS" pitchFamily="34" charset="0"/>
              </a:rPr>
              <a:t>beradab</a:t>
            </a:r>
            <a:endParaRPr lang="en-US" sz="2000" b="1" noProof="1">
              <a:solidFill>
                <a:schemeClr val="bg1"/>
              </a:solidFill>
              <a:latin typeface="Trebuchet MS" pitchFamily="34" charset="0"/>
            </a:endParaRPr>
          </a:p>
        </p:txBody>
      </p:sp>
      <p:sp>
        <p:nvSpPr>
          <p:cNvPr id="12309" name="Text Box 20"/>
          <p:cNvSpPr txBox="1">
            <a:spLocks noChangeArrowheads="1"/>
          </p:cNvSpPr>
          <p:nvPr/>
        </p:nvSpPr>
        <p:spPr bwMode="auto">
          <a:xfrm>
            <a:off x="3810000" y="1448099"/>
            <a:ext cx="2971512" cy="378023"/>
          </a:xfrm>
          <a:prstGeom prst="rect">
            <a:avLst/>
          </a:prstGeom>
          <a:solidFill>
            <a:schemeClr val="accent2"/>
          </a:solidFill>
          <a:ln w="9525">
            <a:noFill/>
            <a:miter lim="800000"/>
            <a:headEnd/>
            <a:tailEnd/>
          </a:ln>
        </p:spPr>
        <p:txBody>
          <a:bodyPr lIns="91395" tIns="45698" rIns="91395" bIns="45698">
            <a:spAutoFit/>
          </a:bodyPr>
          <a:lstStyle/>
          <a:p>
            <a:pPr algn="ctr" defTabSz="913805">
              <a:spcBef>
                <a:spcPct val="50000"/>
              </a:spcBef>
            </a:pPr>
            <a:r>
              <a:rPr lang="en-US" b="1" dirty="0">
                <a:solidFill>
                  <a:schemeClr val="bg1"/>
                </a:solidFill>
                <a:latin typeface="Trebuchet MS" pitchFamily="34" charset="0"/>
              </a:rPr>
              <a:t>ARAH PEMBANGUNAN</a:t>
            </a:r>
            <a:endParaRPr lang="en-US" b="1" noProof="1">
              <a:solidFill>
                <a:schemeClr val="bg1"/>
              </a:solidFill>
              <a:latin typeface="Trebuchet MS" pitchFamily="34" charset="0"/>
            </a:endParaRPr>
          </a:p>
        </p:txBody>
      </p:sp>
      <p:sp>
        <p:nvSpPr>
          <p:cNvPr id="12310" name="AutoShape 21"/>
          <p:cNvSpPr>
            <a:spLocks noChangeArrowheads="1"/>
          </p:cNvSpPr>
          <p:nvPr/>
        </p:nvSpPr>
        <p:spPr bwMode="auto">
          <a:xfrm>
            <a:off x="2590512" y="3580805"/>
            <a:ext cx="381000" cy="458391"/>
          </a:xfrm>
          <a:prstGeom prst="rightArrow">
            <a:avLst>
              <a:gd name="adj1" fmla="val 50000"/>
              <a:gd name="adj2" fmla="val 25000"/>
            </a:avLst>
          </a:prstGeom>
          <a:solidFill>
            <a:srgbClr val="FFCC99"/>
          </a:solidFill>
          <a:ln w="38100">
            <a:solidFill>
              <a:srgbClr val="CC0000"/>
            </a:solidFill>
            <a:miter lim="800000"/>
            <a:headEnd/>
            <a:tailEnd/>
          </a:ln>
        </p:spPr>
        <p:txBody>
          <a:bodyPr wrap="none" lIns="91395" tIns="45698" rIns="91395" bIns="45698" anchor="ctr"/>
          <a:lstStyle/>
          <a:p>
            <a:pPr defTabSz="913805"/>
            <a:endParaRPr lang="id-ID" dirty="0">
              <a:latin typeface="Trebuchet MS" pitchFamily="34"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7"/>
          <p:cNvSpPr>
            <a:spLocks noGrp="1"/>
          </p:cNvSpPr>
          <p:nvPr>
            <p:ph type="sldNum" sz="quarter" idx="12"/>
          </p:nvPr>
        </p:nvSpPr>
        <p:spPr>
          <a:xfrm>
            <a:off x="9512300" y="6835775"/>
            <a:ext cx="403225" cy="388938"/>
          </a:xfrm>
          <a:noFill/>
        </p:spPr>
        <p:txBody>
          <a:bodyPr/>
          <a:lstStyle/>
          <a:p>
            <a:pPr defTabSz="912813"/>
            <a:fld id="{0CF02EA8-78F0-43DF-8ADD-D559BFA0C573}" type="slidenum">
              <a:rPr lang="en-US" altLang="en-US"/>
              <a:pPr defTabSz="912813"/>
              <a:t>51</a:t>
            </a:fld>
            <a:endParaRPr lang="en-US" altLang="en-US"/>
          </a:p>
        </p:txBody>
      </p:sp>
      <p:sp>
        <p:nvSpPr>
          <p:cNvPr id="3" name="Slide Number Placeholder 5"/>
          <p:cNvSpPr txBox="1">
            <a:spLocks noGrp="1"/>
          </p:cNvSpPr>
          <p:nvPr/>
        </p:nvSpPr>
        <p:spPr bwMode="auto">
          <a:xfrm>
            <a:off x="4525963" y="7366000"/>
            <a:ext cx="2347912" cy="388938"/>
          </a:xfrm>
          <a:prstGeom prst="rect">
            <a:avLst/>
          </a:prstGeom>
          <a:noFill/>
          <a:ln w="9525">
            <a:noFill/>
            <a:miter lim="800000"/>
            <a:headEnd/>
            <a:tailEnd/>
          </a:ln>
        </p:spPr>
        <p:txBody>
          <a:bodyPr lIns="99234" tIns="49618" rIns="99234" bIns="49618" anchor="ctr"/>
          <a:lstStyle/>
          <a:p>
            <a:pPr algn="r" defTabSz="992188"/>
            <a:fld id="{482A3001-E446-473C-B3E7-2BF63A42FC12}" type="slidenum">
              <a:rPr lang="en-US" sz="1300">
                <a:solidFill>
                  <a:srgbClr val="898989"/>
                </a:solidFill>
                <a:latin typeface="Trebuchet MS" pitchFamily="34" charset="0"/>
              </a:rPr>
              <a:pPr algn="r" defTabSz="992188"/>
              <a:t>51</a:t>
            </a:fld>
            <a:endParaRPr lang="en-US" sz="1300">
              <a:solidFill>
                <a:srgbClr val="898989"/>
              </a:solidFill>
              <a:latin typeface="Trebuchet MS" pitchFamily="34" charset="0"/>
            </a:endParaRPr>
          </a:p>
        </p:txBody>
      </p:sp>
      <p:sp>
        <p:nvSpPr>
          <p:cNvPr id="4" name="Oval 2"/>
          <p:cNvSpPr>
            <a:spLocks noChangeArrowheads="1"/>
          </p:cNvSpPr>
          <p:nvPr/>
        </p:nvSpPr>
        <p:spPr bwMode="auto">
          <a:xfrm>
            <a:off x="3856038" y="3170238"/>
            <a:ext cx="2095500" cy="1868487"/>
          </a:xfrm>
          <a:prstGeom prst="ellipse">
            <a:avLst/>
          </a:prstGeom>
          <a:solidFill>
            <a:srgbClr val="FFFFFF"/>
          </a:solidFill>
          <a:ln w="38100">
            <a:solidFill>
              <a:schemeClr val="accent2"/>
            </a:solidFill>
            <a:round/>
            <a:headEnd/>
            <a:tailEnd/>
          </a:ln>
        </p:spPr>
        <p:txBody>
          <a:bodyPr wrap="none" lIns="99234" tIns="49618" rIns="99234" bIns="49618" anchor="ctr"/>
          <a:lstStyle/>
          <a:p>
            <a:pPr defTabSz="992188"/>
            <a:endParaRPr lang="id-ID">
              <a:latin typeface="Trebuchet MS" pitchFamily="34" charset="0"/>
            </a:endParaRPr>
          </a:p>
        </p:txBody>
      </p:sp>
      <p:sp>
        <p:nvSpPr>
          <p:cNvPr id="5" name="AutoShape 13"/>
          <p:cNvSpPr>
            <a:spLocks noChangeArrowheads="1"/>
          </p:cNvSpPr>
          <p:nvPr/>
        </p:nvSpPr>
        <p:spPr bwMode="auto">
          <a:xfrm>
            <a:off x="5113338" y="3006725"/>
            <a:ext cx="1927225" cy="325438"/>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Etos Kerja</a:t>
            </a:r>
            <a:endParaRPr lang="en-US" sz="1400" b="1" noProof="1">
              <a:latin typeface="Trebuchet MS" pitchFamily="34" charset="0"/>
            </a:endParaRPr>
          </a:p>
        </p:txBody>
      </p:sp>
      <p:sp>
        <p:nvSpPr>
          <p:cNvPr id="6" name="AutoShape 14"/>
          <p:cNvSpPr>
            <a:spLocks noChangeArrowheads="1"/>
          </p:cNvSpPr>
          <p:nvPr/>
        </p:nvSpPr>
        <p:spPr bwMode="auto">
          <a:xfrm>
            <a:off x="2514600" y="2276475"/>
            <a:ext cx="1927225"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Harkat</a:t>
            </a:r>
            <a:endParaRPr lang="en-US" sz="1400" b="1" noProof="1">
              <a:latin typeface="Trebuchet MS" pitchFamily="34" charset="0"/>
            </a:endParaRPr>
          </a:p>
        </p:txBody>
      </p:sp>
      <p:sp>
        <p:nvSpPr>
          <p:cNvPr id="7" name="AutoShape 15"/>
          <p:cNvSpPr>
            <a:spLocks noChangeArrowheads="1"/>
          </p:cNvSpPr>
          <p:nvPr/>
        </p:nvSpPr>
        <p:spPr bwMode="auto">
          <a:xfrm>
            <a:off x="2765425" y="2682875"/>
            <a:ext cx="1928813"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Martabat</a:t>
            </a:r>
            <a:endParaRPr lang="en-US" sz="1400" b="1" noProof="1">
              <a:latin typeface="Trebuchet MS" pitchFamily="34" charset="0"/>
            </a:endParaRPr>
          </a:p>
        </p:txBody>
      </p:sp>
      <p:sp>
        <p:nvSpPr>
          <p:cNvPr id="8" name="AutoShape 16"/>
          <p:cNvSpPr>
            <a:spLocks noChangeArrowheads="1"/>
          </p:cNvSpPr>
          <p:nvPr/>
        </p:nvSpPr>
        <p:spPr bwMode="auto">
          <a:xfrm>
            <a:off x="2598738" y="2486025"/>
            <a:ext cx="1927225"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Jatidiri</a:t>
            </a:r>
            <a:endParaRPr lang="en-US" sz="1400" b="1" noProof="1">
              <a:latin typeface="Trebuchet MS" pitchFamily="34" charset="0"/>
            </a:endParaRPr>
          </a:p>
        </p:txBody>
      </p:sp>
      <p:sp>
        <p:nvSpPr>
          <p:cNvPr id="9" name="AutoShape 17"/>
          <p:cNvSpPr>
            <a:spLocks noChangeArrowheads="1"/>
          </p:cNvSpPr>
          <p:nvPr/>
        </p:nvSpPr>
        <p:spPr bwMode="auto">
          <a:xfrm>
            <a:off x="5699125" y="3983038"/>
            <a:ext cx="1928813"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500" b="1">
                <a:latin typeface="Trebuchet MS" pitchFamily="34" charset="0"/>
              </a:rPr>
              <a:t>Saling percaya</a:t>
            </a:r>
            <a:endParaRPr lang="en-US" sz="1500" b="1" noProof="1">
              <a:latin typeface="Trebuchet MS" pitchFamily="34" charset="0"/>
            </a:endParaRPr>
          </a:p>
        </p:txBody>
      </p:sp>
      <p:sp>
        <p:nvSpPr>
          <p:cNvPr id="10" name="AutoShape 18"/>
          <p:cNvSpPr>
            <a:spLocks noChangeArrowheads="1"/>
          </p:cNvSpPr>
          <p:nvPr/>
        </p:nvSpPr>
        <p:spPr bwMode="auto">
          <a:xfrm>
            <a:off x="6286500" y="5330825"/>
            <a:ext cx="1927225" cy="358775"/>
          </a:xfrm>
          <a:prstGeom prst="octagon">
            <a:avLst>
              <a:gd name="adj" fmla="val 29287"/>
            </a:avLst>
          </a:prstGeom>
          <a:noFill/>
          <a:ln w="9525">
            <a:noFill/>
            <a:miter lim="800000"/>
            <a:headEnd/>
            <a:tailEnd/>
          </a:ln>
        </p:spPr>
        <p:txBody>
          <a:bodyPr wrap="none" lIns="99234" tIns="49618" rIns="99234" bIns="49618" anchor="ctr"/>
          <a:lstStyle/>
          <a:p>
            <a:pPr defTabSz="992188"/>
            <a:r>
              <a:rPr lang="en-US" sz="1400" b="1">
                <a:latin typeface="Trebuchet MS" pitchFamily="34" charset="0"/>
              </a:rPr>
              <a:t>Harmonis</a:t>
            </a:r>
            <a:endParaRPr lang="en-US" sz="1400" b="1" noProof="1">
              <a:latin typeface="Trebuchet MS" pitchFamily="34" charset="0"/>
            </a:endParaRPr>
          </a:p>
        </p:txBody>
      </p:sp>
      <p:sp>
        <p:nvSpPr>
          <p:cNvPr id="11" name="AutoShape 19"/>
          <p:cNvSpPr>
            <a:spLocks noChangeArrowheads="1"/>
          </p:cNvSpPr>
          <p:nvPr/>
        </p:nvSpPr>
        <p:spPr bwMode="auto">
          <a:xfrm>
            <a:off x="4610100" y="4714875"/>
            <a:ext cx="1927225" cy="358775"/>
          </a:xfrm>
          <a:prstGeom prst="octagon">
            <a:avLst>
              <a:gd name="adj" fmla="val 29287"/>
            </a:avLst>
          </a:prstGeom>
          <a:noFill/>
          <a:ln w="9525">
            <a:noFill/>
            <a:miter lim="800000"/>
            <a:headEnd/>
            <a:tailEnd/>
          </a:ln>
        </p:spPr>
        <p:txBody>
          <a:bodyPr wrap="none" lIns="99234" tIns="49618" rIns="99234" bIns="49618" anchor="ctr"/>
          <a:lstStyle/>
          <a:p>
            <a:pPr algn="r" defTabSz="992188"/>
            <a:r>
              <a:rPr lang="en-US" sz="1400" b="1">
                <a:latin typeface="Trebuchet MS" pitchFamily="34" charset="0"/>
              </a:rPr>
              <a:t>Rukun</a:t>
            </a:r>
            <a:endParaRPr lang="en-US" sz="1400" b="1" noProof="1">
              <a:latin typeface="Trebuchet MS" pitchFamily="34" charset="0"/>
            </a:endParaRPr>
          </a:p>
        </p:txBody>
      </p:sp>
      <p:sp>
        <p:nvSpPr>
          <p:cNvPr id="12" name="AutoShape 20"/>
          <p:cNvSpPr>
            <a:spLocks noChangeArrowheads="1"/>
          </p:cNvSpPr>
          <p:nvPr/>
        </p:nvSpPr>
        <p:spPr bwMode="auto">
          <a:xfrm>
            <a:off x="5951538" y="5121275"/>
            <a:ext cx="1508125" cy="323850"/>
          </a:xfrm>
          <a:prstGeom prst="octagon">
            <a:avLst>
              <a:gd name="adj" fmla="val 29287"/>
            </a:avLst>
          </a:prstGeom>
          <a:noFill/>
          <a:ln w="9525">
            <a:noFill/>
            <a:miter lim="800000"/>
            <a:headEnd/>
            <a:tailEnd/>
          </a:ln>
        </p:spPr>
        <p:txBody>
          <a:bodyPr wrap="none" lIns="99234" tIns="49618" rIns="99234" bIns="49618" anchor="ctr"/>
          <a:lstStyle/>
          <a:p>
            <a:pPr defTabSz="992188"/>
            <a:r>
              <a:rPr lang="en-US" sz="1400" b="1">
                <a:latin typeface="Trebuchet MS" pitchFamily="34" charset="0"/>
              </a:rPr>
              <a:t>Akhlak Mulia</a:t>
            </a:r>
            <a:endParaRPr lang="en-US" sz="1400" b="1" noProof="1">
              <a:latin typeface="Trebuchet MS" pitchFamily="34" charset="0"/>
            </a:endParaRPr>
          </a:p>
        </p:txBody>
      </p:sp>
      <p:sp>
        <p:nvSpPr>
          <p:cNvPr id="13" name="AutoShape 29"/>
          <p:cNvSpPr>
            <a:spLocks noChangeArrowheads="1"/>
          </p:cNvSpPr>
          <p:nvPr/>
        </p:nvSpPr>
        <p:spPr bwMode="auto">
          <a:xfrm>
            <a:off x="6370638" y="3251200"/>
            <a:ext cx="1592262" cy="325438"/>
          </a:xfrm>
          <a:prstGeom prst="octagon">
            <a:avLst>
              <a:gd name="adj" fmla="val 29287"/>
            </a:avLst>
          </a:prstGeom>
          <a:noFill/>
          <a:ln w="9525">
            <a:noFill/>
            <a:miter lim="800000"/>
            <a:headEnd/>
            <a:tailEnd/>
          </a:ln>
        </p:spPr>
        <p:txBody>
          <a:bodyPr wrap="none" lIns="99234" tIns="49618" rIns="99234" bIns="49618" anchor="ctr"/>
          <a:lstStyle/>
          <a:p>
            <a:pPr defTabSz="992188"/>
            <a:r>
              <a:rPr lang="en-US" sz="1400" b="1">
                <a:latin typeface="Trebuchet MS" pitchFamily="34" charset="0"/>
              </a:rPr>
              <a:t>Orientasi Iptek</a:t>
            </a:r>
            <a:endParaRPr lang="en-US" sz="1400" b="1" noProof="1">
              <a:latin typeface="Trebuchet MS" pitchFamily="34" charset="0"/>
            </a:endParaRPr>
          </a:p>
        </p:txBody>
      </p:sp>
      <p:sp>
        <p:nvSpPr>
          <p:cNvPr id="14" name="AutoShape 30"/>
          <p:cNvSpPr>
            <a:spLocks noChangeArrowheads="1"/>
          </p:cNvSpPr>
          <p:nvPr/>
        </p:nvSpPr>
        <p:spPr bwMode="auto">
          <a:xfrm>
            <a:off x="1676400" y="4714875"/>
            <a:ext cx="1927225"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600" b="1">
                <a:latin typeface="Trebuchet MS" pitchFamily="34" charset="0"/>
              </a:rPr>
              <a:t>Bermoral</a:t>
            </a:r>
            <a:endParaRPr lang="en-US" sz="1600" b="1" noProof="1">
              <a:latin typeface="Trebuchet MS" pitchFamily="34" charset="0"/>
            </a:endParaRPr>
          </a:p>
        </p:txBody>
      </p:sp>
      <p:sp>
        <p:nvSpPr>
          <p:cNvPr id="15" name="AutoShape 31"/>
          <p:cNvSpPr>
            <a:spLocks noChangeArrowheads="1"/>
          </p:cNvSpPr>
          <p:nvPr/>
        </p:nvSpPr>
        <p:spPr bwMode="auto">
          <a:xfrm>
            <a:off x="5364163" y="2322513"/>
            <a:ext cx="1928812" cy="360362"/>
          </a:xfrm>
          <a:prstGeom prst="octagon">
            <a:avLst>
              <a:gd name="adj" fmla="val 29287"/>
            </a:avLst>
          </a:prstGeom>
          <a:noFill/>
          <a:ln w="9525">
            <a:noFill/>
            <a:miter lim="800000"/>
            <a:headEnd/>
            <a:tailEnd/>
          </a:ln>
        </p:spPr>
        <p:txBody>
          <a:bodyPr wrap="none" lIns="99234" tIns="49618" rIns="99234" bIns="49618" anchor="ctr"/>
          <a:lstStyle/>
          <a:p>
            <a:pPr algn="r" defTabSz="992188"/>
            <a:r>
              <a:rPr lang="en-US" sz="1400" b="1">
                <a:latin typeface="Trebuchet MS" pitchFamily="34" charset="0"/>
              </a:rPr>
              <a:t>Sehat</a:t>
            </a:r>
            <a:endParaRPr lang="en-US" sz="1400" b="1" noProof="1">
              <a:latin typeface="Trebuchet MS" pitchFamily="34" charset="0"/>
            </a:endParaRPr>
          </a:p>
        </p:txBody>
      </p:sp>
      <p:sp>
        <p:nvSpPr>
          <p:cNvPr id="16" name="AutoShape 32"/>
          <p:cNvSpPr>
            <a:spLocks noChangeArrowheads="1"/>
          </p:cNvSpPr>
          <p:nvPr/>
        </p:nvSpPr>
        <p:spPr bwMode="auto">
          <a:xfrm>
            <a:off x="5448300" y="2728913"/>
            <a:ext cx="1927225" cy="360362"/>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Berpendidikan</a:t>
            </a:r>
            <a:endParaRPr lang="en-US" sz="1400" b="1" noProof="1">
              <a:latin typeface="Trebuchet MS" pitchFamily="34" charset="0"/>
            </a:endParaRPr>
          </a:p>
        </p:txBody>
      </p:sp>
      <p:sp>
        <p:nvSpPr>
          <p:cNvPr id="17" name="AutoShape 33"/>
          <p:cNvSpPr>
            <a:spLocks noChangeArrowheads="1"/>
          </p:cNvSpPr>
          <p:nvPr/>
        </p:nvSpPr>
        <p:spPr bwMode="auto">
          <a:xfrm>
            <a:off x="5783263" y="2519363"/>
            <a:ext cx="1928812"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Kompetitif</a:t>
            </a:r>
            <a:endParaRPr lang="en-US" sz="1400" b="1" noProof="1">
              <a:latin typeface="Trebuchet MS" pitchFamily="34" charset="0"/>
            </a:endParaRPr>
          </a:p>
        </p:txBody>
      </p:sp>
      <p:sp>
        <p:nvSpPr>
          <p:cNvPr id="18" name="AutoShape 34"/>
          <p:cNvSpPr>
            <a:spLocks noChangeArrowheads="1"/>
          </p:cNvSpPr>
          <p:nvPr/>
        </p:nvSpPr>
        <p:spPr bwMode="auto">
          <a:xfrm>
            <a:off x="6035675" y="3379788"/>
            <a:ext cx="1173163" cy="358775"/>
          </a:xfrm>
          <a:prstGeom prst="octagon">
            <a:avLst>
              <a:gd name="adj" fmla="val 29287"/>
            </a:avLst>
          </a:prstGeom>
          <a:noFill/>
          <a:ln w="9525">
            <a:noFill/>
            <a:miter lim="800000"/>
            <a:headEnd/>
            <a:tailEnd/>
          </a:ln>
        </p:spPr>
        <p:txBody>
          <a:bodyPr wrap="none" lIns="99234" tIns="49618" rIns="99234" bIns="49618" anchor="ctr"/>
          <a:lstStyle/>
          <a:p>
            <a:pPr defTabSz="992188"/>
            <a:r>
              <a:rPr lang="en-US" sz="1400" b="1">
                <a:latin typeface="Trebuchet MS" pitchFamily="34" charset="0"/>
              </a:rPr>
              <a:t>Tangguh</a:t>
            </a:r>
            <a:endParaRPr lang="en-US" sz="1400" b="1" noProof="1">
              <a:latin typeface="Trebuchet MS" pitchFamily="34" charset="0"/>
            </a:endParaRPr>
          </a:p>
        </p:txBody>
      </p:sp>
      <p:sp>
        <p:nvSpPr>
          <p:cNvPr id="19" name="AutoShape 36"/>
          <p:cNvSpPr>
            <a:spLocks noChangeArrowheads="1"/>
          </p:cNvSpPr>
          <p:nvPr/>
        </p:nvSpPr>
        <p:spPr bwMode="auto">
          <a:xfrm>
            <a:off x="2263775" y="2032000"/>
            <a:ext cx="1927225"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Kreatif</a:t>
            </a:r>
            <a:endParaRPr lang="en-US" sz="1400" b="1" noProof="1">
              <a:latin typeface="Trebuchet MS" pitchFamily="34" charset="0"/>
            </a:endParaRPr>
          </a:p>
        </p:txBody>
      </p:sp>
      <p:sp>
        <p:nvSpPr>
          <p:cNvPr id="20" name="AutoShape 37"/>
          <p:cNvSpPr>
            <a:spLocks noChangeArrowheads="1"/>
          </p:cNvSpPr>
          <p:nvPr/>
        </p:nvSpPr>
        <p:spPr bwMode="auto">
          <a:xfrm>
            <a:off x="6873875" y="3006725"/>
            <a:ext cx="1927225" cy="360363"/>
          </a:xfrm>
          <a:prstGeom prst="octagon">
            <a:avLst>
              <a:gd name="adj" fmla="val 29287"/>
            </a:avLst>
          </a:prstGeom>
          <a:noFill/>
          <a:ln w="9525">
            <a:noFill/>
            <a:miter lim="800000"/>
            <a:headEnd/>
            <a:tailEnd/>
          </a:ln>
        </p:spPr>
        <p:txBody>
          <a:bodyPr wrap="none" lIns="99234" tIns="49618" rIns="99234" bIns="49618" anchor="ctr"/>
          <a:lstStyle/>
          <a:p>
            <a:pPr defTabSz="992188"/>
            <a:r>
              <a:rPr lang="en-US" sz="1600" b="1">
                <a:latin typeface="Trebuchet MS" pitchFamily="34" charset="0"/>
              </a:rPr>
              <a:t>Kreatif</a:t>
            </a:r>
            <a:endParaRPr lang="en-US" sz="1600" b="1" noProof="1">
              <a:latin typeface="Trebuchet MS" pitchFamily="34" charset="0"/>
            </a:endParaRPr>
          </a:p>
        </p:txBody>
      </p:sp>
      <p:sp>
        <p:nvSpPr>
          <p:cNvPr id="21" name="AutoShape 38"/>
          <p:cNvSpPr>
            <a:spLocks noChangeArrowheads="1"/>
          </p:cNvSpPr>
          <p:nvPr/>
        </p:nvSpPr>
        <p:spPr bwMode="auto">
          <a:xfrm>
            <a:off x="3352800" y="5608638"/>
            <a:ext cx="1927225" cy="358775"/>
          </a:xfrm>
          <a:prstGeom prst="octagon">
            <a:avLst>
              <a:gd name="adj" fmla="val 29287"/>
            </a:avLst>
          </a:prstGeom>
          <a:noFill/>
          <a:ln w="9525">
            <a:noFill/>
            <a:miter lim="800000"/>
            <a:headEnd/>
            <a:tailEnd/>
          </a:ln>
        </p:spPr>
        <p:txBody>
          <a:bodyPr wrap="none" lIns="99234" tIns="49618" rIns="99234" bIns="49618" anchor="ctr"/>
          <a:lstStyle/>
          <a:p>
            <a:pPr defTabSz="992188"/>
            <a:r>
              <a:rPr lang="en-US" sz="1400" b="1">
                <a:latin typeface="Trebuchet MS" pitchFamily="34" charset="0"/>
              </a:rPr>
              <a:t>Kualitas hidup </a:t>
            </a:r>
          </a:p>
          <a:p>
            <a:pPr defTabSz="992188"/>
            <a:r>
              <a:rPr lang="en-US" sz="1400" b="1">
                <a:latin typeface="Trebuchet MS" pitchFamily="34" charset="0"/>
              </a:rPr>
              <a:t>Perempuan &amp; Anak</a:t>
            </a:r>
            <a:endParaRPr lang="en-US" sz="1400" b="1" noProof="1">
              <a:latin typeface="Trebuchet MS" pitchFamily="34" charset="0"/>
            </a:endParaRPr>
          </a:p>
        </p:txBody>
      </p:sp>
      <p:sp>
        <p:nvSpPr>
          <p:cNvPr id="22" name="AutoShape 39"/>
          <p:cNvSpPr>
            <a:spLocks noChangeArrowheads="1"/>
          </p:cNvSpPr>
          <p:nvPr/>
        </p:nvSpPr>
        <p:spPr bwMode="auto">
          <a:xfrm>
            <a:off x="6035675" y="4225925"/>
            <a:ext cx="1927225" cy="360363"/>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Berpendidikan</a:t>
            </a:r>
            <a:endParaRPr lang="en-US" sz="1400" b="1" noProof="1">
              <a:latin typeface="Trebuchet MS" pitchFamily="34" charset="0"/>
            </a:endParaRPr>
          </a:p>
        </p:txBody>
      </p:sp>
      <p:sp>
        <p:nvSpPr>
          <p:cNvPr id="23" name="AutoShape 40"/>
          <p:cNvSpPr>
            <a:spLocks noChangeArrowheads="1"/>
          </p:cNvSpPr>
          <p:nvPr/>
        </p:nvSpPr>
        <p:spPr bwMode="auto">
          <a:xfrm>
            <a:off x="2011363" y="4518025"/>
            <a:ext cx="1928812"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600" b="1">
                <a:latin typeface="Trebuchet MS" pitchFamily="34" charset="0"/>
              </a:rPr>
              <a:t>Harmonis</a:t>
            </a:r>
            <a:endParaRPr lang="en-US" sz="1600" b="1" noProof="1">
              <a:latin typeface="Trebuchet MS" pitchFamily="34" charset="0"/>
            </a:endParaRPr>
          </a:p>
        </p:txBody>
      </p:sp>
      <p:sp>
        <p:nvSpPr>
          <p:cNvPr id="24" name="AutoShape 19"/>
          <p:cNvSpPr>
            <a:spLocks noChangeArrowheads="1"/>
          </p:cNvSpPr>
          <p:nvPr/>
        </p:nvSpPr>
        <p:spPr bwMode="auto">
          <a:xfrm>
            <a:off x="5029200" y="4924425"/>
            <a:ext cx="1927225" cy="358775"/>
          </a:xfrm>
          <a:prstGeom prst="octagon">
            <a:avLst>
              <a:gd name="adj" fmla="val 29287"/>
            </a:avLst>
          </a:prstGeom>
          <a:noFill/>
          <a:ln w="9525">
            <a:noFill/>
            <a:miter lim="800000"/>
            <a:headEnd/>
            <a:tailEnd/>
          </a:ln>
        </p:spPr>
        <p:txBody>
          <a:bodyPr wrap="none" lIns="99234" tIns="49618" rIns="99234" bIns="49618" anchor="ctr"/>
          <a:lstStyle/>
          <a:p>
            <a:pPr algn="r" defTabSz="992188"/>
            <a:r>
              <a:rPr lang="id-ID" sz="1400" b="1" noProof="1">
                <a:latin typeface="Trebuchet MS" pitchFamily="34" charset="0"/>
              </a:rPr>
              <a:t>Harmonis</a:t>
            </a:r>
          </a:p>
        </p:txBody>
      </p:sp>
      <p:sp>
        <p:nvSpPr>
          <p:cNvPr id="25" name="AutoShape 19"/>
          <p:cNvSpPr>
            <a:spLocks noChangeArrowheads="1"/>
          </p:cNvSpPr>
          <p:nvPr/>
        </p:nvSpPr>
        <p:spPr bwMode="auto">
          <a:xfrm>
            <a:off x="5197475" y="5445125"/>
            <a:ext cx="1173163" cy="277813"/>
          </a:xfrm>
          <a:prstGeom prst="octagon">
            <a:avLst>
              <a:gd name="adj" fmla="val 29287"/>
            </a:avLst>
          </a:prstGeom>
          <a:noFill/>
          <a:ln w="9525">
            <a:noFill/>
            <a:miter lim="800000"/>
            <a:headEnd/>
            <a:tailEnd/>
          </a:ln>
        </p:spPr>
        <p:txBody>
          <a:bodyPr wrap="none" lIns="99234" tIns="49618" rIns="99234" bIns="49618" anchor="ctr"/>
          <a:lstStyle/>
          <a:p>
            <a:pPr algn="ctr" defTabSz="992188"/>
            <a:r>
              <a:rPr lang="id-ID" sz="1600" b="1" noProof="1">
                <a:latin typeface="Trebuchet MS" pitchFamily="34" charset="0"/>
              </a:rPr>
              <a:t>Toleran</a:t>
            </a:r>
          </a:p>
        </p:txBody>
      </p:sp>
      <p:sp>
        <p:nvSpPr>
          <p:cNvPr id="26" name="AutoShape 19"/>
          <p:cNvSpPr>
            <a:spLocks noChangeArrowheads="1"/>
          </p:cNvSpPr>
          <p:nvPr/>
        </p:nvSpPr>
        <p:spPr bwMode="auto">
          <a:xfrm>
            <a:off x="6537325" y="5573713"/>
            <a:ext cx="1928813" cy="360362"/>
          </a:xfrm>
          <a:prstGeom prst="octagon">
            <a:avLst>
              <a:gd name="adj" fmla="val 29287"/>
            </a:avLst>
          </a:prstGeom>
          <a:noFill/>
          <a:ln w="9525">
            <a:noFill/>
            <a:miter lim="800000"/>
            <a:headEnd/>
            <a:tailEnd/>
          </a:ln>
        </p:spPr>
        <p:txBody>
          <a:bodyPr wrap="none" lIns="99234" tIns="49618" rIns="99234" bIns="49618" anchor="ctr"/>
          <a:lstStyle/>
          <a:p>
            <a:pPr defTabSz="992188"/>
            <a:r>
              <a:rPr lang="en-US" sz="1400" b="1">
                <a:latin typeface="Trebuchet MS" pitchFamily="34" charset="0"/>
              </a:rPr>
              <a:t>Saling percaya</a:t>
            </a:r>
            <a:endParaRPr lang="en-US" sz="1400" b="1" noProof="1">
              <a:latin typeface="Trebuchet MS" pitchFamily="34" charset="0"/>
            </a:endParaRPr>
          </a:p>
        </p:txBody>
      </p:sp>
      <p:sp>
        <p:nvSpPr>
          <p:cNvPr id="27" name="Text Box 48"/>
          <p:cNvSpPr txBox="1">
            <a:spLocks noChangeArrowheads="1"/>
          </p:cNvSpPr>
          <p:nvPr/>
        </p:nvSpPr>
        <p:spPr bwMode="auto">
          <a:xfrm>
            <a:off x="1006475" y="0"/>
            <a:ext cx="7878763" cy="433388"/>
          </a:xfrm>
          <a:prstGeom prst="rect">
            <a:avLst/>
          </a:prstGeom>
          <a:noFill/>
          <a:ln w="9525">
            <a:noFill/>
            <a:miter lim="800000"/>
            <a:headEnd/>
            <a:tailEnd/>
          </a:ln>
        </p:spPr>
        <p:txBody>
          <a:bodyPr lIns="99234" tIns="49618" rIns="99234" bIns="49618">
            <a:spAutoFit/>
          </a:bodyPr>
          <a:lstStyle/>
          <a:p>
            <a:pPr defTabSz="992188">
              <a:spcBef>
                <a:spcPct val="50000"/>
              </a:spcBef>
            </a:pPr>
            <a:r>
              <a:rPr lang="en-US" sz="2200" b="1"/>
              <a:t>Peran Pembangunan SDM terhadap Misi Pembangunan</a:t>
            </a:r>
            <a:endParaRPr lang="en-US" sz="2200" b="1" noProof="1"/>
          </a:p>
        </p:txBody>
      </p:sp>
      <p:sp>
        <p:nvSpPr>
          <p:cNvPr id="28" name="AutoShape 49"/>
          <p:cNvSpPr>
            <a:spLocks noChangeArrowheads="1"/>
          </p:cNvSpPr>
          <p:nvPr/>
        </p:nvSpPr>
        <p:spPr bwMode="auto">
          <a:xfrm>
            <a:off x="5448300" y="650875"/>
            <a:ext cx="1508125" cy="1136650"/>
          </a:xfrm>
          <a:prstGeom prst="roundRect">
            <a:avLst>
              <a:gd name="adj" fmla="val 16667"/>
            </a:avLst>
          </a:prstGeom>
          <a:solidFill>
            <a:srgbClr val="FFCC99"/>
          </a:solidFill>
          <a:ln w="9525">
            <a:noFill/>
            <a:round/>
            <a:headEnd/>
            <a:tailEnd/>
          </a:ln>
        </p:spPr>
        <p:txBody>
          <a:bodyPr wrap="none" lIns="99234" tIns="49618" rIns="99234" bIns="49618" anchor="ctr"/>
          <a:lstStyle/>
          <a:p>
            <a:pPr algn="ctr" defTabSz="992188"/>
            <a:r>
              <a:rPr lang="id-ID" sz="1500" b="1" u="sng" noProof="1"/>
              <a:t>Misi 1</a:t>
            </a:r>
            <a:r>
              <a:rPr lang="id-ID" sz="1500" noProof="1"/>
              <a:t>:</a:t>
            </a:r>
          </a:p>
          <a:p>
            <a:pPr algn="ctr" defTabSz="992188"/>
            <a:r>
              <a:rPr lang="en-US" sz="1500"/>
              <a:t>Bera</a:t>
            </a:r>
            <a:r>
              <a:rPr lang="en-US" sz="1500" noProof="1"/>
              <a:t>kh</a:t>
            </a:r>
            <a:r>
              <a:rPr lang="en-US" sz="1500"/>
              <a:t>l</a:t>
            </a:r>
            <a:r>
              <a:rPr lang="en-US" sz="1500" noProof="1"/>
              <a:t>ak, </a:t>
            </a:r>
          </a:p>
          <a:p>
            <a:pPr algn="ctr" defTabSz="992188"/>
            <a:r>
              <a:rPr lang="en-US" sz="1500"/>
              <a:t>ber</a:t>
            </a:r>
            <a:r>
              <a:rPr lang="en-US" sz="1500" noProof="1"/>
              <a:t>moral, </a:t>
            </a:r>
          </a:p>
          <a:p>
            <a:pPr algn="ctr" defTabSz="992188"/>
            <a:r>
              <a:rPr lang="en-US" sz="1500" noProof="1"/>
              <a:t>beretika, </a:t>
            </a:r>
          </a:p>
          <a:p>
            <a:pPr algn="ctr" defTabSz="992188"/>
            <a:r>
              <a:rPr lang="en-US" sz="1500" noProof="1"/>
              <a:t>berbudaya</a:t>
            </a:r>
          </a:p>
        </p:txBody>
      </p:sp>
      <p:sp>
        <p:nvSpPr>
          <p:cNvPr id="29" name="AutoShape 50"/>
          <p:cNvSpPr>
            <a:spLocks noChangeArrowheads="1"/>
          </p:cNvSpPr>
          <p:nvPr/>
        </p:nvSpPr>
        <p:spPr bwMode="auto">
          <a:xfrm>
            <a:off x="7208838" y="1951038"/>
            <a:ext cx="1508125" cy="1138237"/>
          </a:xfrm>
          <a:prstGeom prst="roundRect">
            <a:avLst>
              <a:gd name="adj" fmla="val 16667"/>
            </a:avLst>
          </a:prstGeom>
          <a:solidFill>
            <a:srgbClr val="FFCC99"/>
          </a:solidFill>
          <a:ln w="9525">
            <a:noFill/>
            <a:round/>
            <a:headEnd/>
            <a:tailEnd/>
          </a:ln>
        </p:spPr>
        <p:txBody>
          <a:bodyPr wrap="none" lIns="99234" tIns="49618" rIns="99234" bIns="49618" anchor="ctr"/>
          <a:lstStyle/>
          <a:p>
            <a:pPr algn="ctr" defTabSz="992188"/>
            <a:r>
              <a:rPr lang="id-ID" sz="1500" b="1" u="sng" noProof="1"/>
              <a:t>Misi </a:t>
            </a:r>
            <a:r>
              <a:rPr lang="en-US" sz="1500" b="1" u="sng"/>
              <a:t>2</a:t>
            </a:r>
            <a:r>
              <a:rPr lang="en-US" sz="1500" noProof="1"/>
              <a:t>:</a:t>
            </a:r>
          </a:p>
          <a:p>
            <a:pPr algn="ctr" defTabSz="992188"/>
            <a:r>
              <a:rPr lang="en-US" sz="1500"/>
              <a:t>Bangsa </a:t>
            </a:r>
          </a:p>
          <a:p>
            <a:pPr algn="ctr" defTabSz="992188"/>
            <a:r>
              <a:rPr lang="en-US" sz="1500"/>
              <a:t>Berdaya </a:t>
            </a:r>
          </a:p>
          <a:p>
            <a:pPr algn="ctr" defTabSz="992188"/>
            <a:r>
              <a:rPr lang="en-US" sz="1500"/>
              <a:t>Saing</a:t>
            </a:r>
            <a:endParaRPr lang="en-US" sz="1500" noProof="1"/>
          </a:p>
        </p:txBody>
      </p:sp>
      <p:sp>
        <p:nvSpPr>
          <p:cNvPr id="30" name="AutoShape 51"/>
          <p:cNvSpPr>
            <a:spLocks noChangeArrowheads="1"/>
          </p:cNvSpPr>
          <p:nvPr/>
        </p:nvSpPr>
        <p:spPr bwMode="auto">
          <a:xfrm>
            <a:off x="7459663" y="4225925"/>
            <a:ext cx="1509712" cy="1138238"/>
          </a:xfrm>
          <a:prstGeom prst="roundRect">
            <a:avLst>
              <a:gd name="adj" fmla="val 16667"/>
            </a:avLst>
          </a:prstGeom>
          <a:solidFill>
            <a:srgbClr val="FFCC99"/>
          </a:solidFill>
          <a:ln w="9525">
            <a:noFill/>
            <a:round/>
            <a:headEnd/>
            <a:tailEnd/>
          </a:ln>
        </p:spPr>
        <p:txBody>
          <a:bodyPr wrap="none" lIns="99234" tIns="49618" rIns="99234" bIns="49618" anchor="ctr"/>
          <a:lstStyle/>
          <a:p>
            <a:pPr algn="ctr" defTabSz="992188"/>
            <a:r>
              <a:rPr lang="id-ID" sz="1500" b="1" u="sng" noProof="1"/>
              <a:t>Misi </a:t>
            </a:r>
            <a:r>
              <a:rPr lang="en-US" sz="1500" b="1" u="sng"/>
              <a:t>3</a:t>
            </a:r>
            <a:r>
              <a:rPr lang="en-US" sz="1500" noProof="1"/>
              <a:t>:</a:t>
            </a:r>
          </a:p>
          <a:p>
            <a:pPr algn="ctr" defTabSz="992188"/>
            <a:r>
              <a:rPr lang="en-US" sz="1500"/>
              <a:t>Demokratis </a:t>
            </a:r>
          </a:p>
          <a:p>
            <a:pPr algn="ctr" defTabSz="992188"/>
            <a:r>
              <a:rPr lang="en-US" sz="1500"/>
              <a:t>berlandaskan</a:t>
            </a:r>
          </a:p>
          <a:p>
            <a:pPr algn="ctr" defTabSz="992188"/>
            <a:r>
              <a:rPr lang="en-US" sz="1500"/>
              <a:t>Hukum</a:t>
            </a:r>
            <a:endParaRPr lang="en-US" sz="1500" noProof="1"/>
          </a:p>
        </p:txBody>
      </p:sp>
      <p:sp>
        <p:nvSpPr>
          <p:cNvPr id="31" name="AutoShape 52"/>
          <p:cNvSpPr>
            <a:spLocks noChangeArrowheads="1"/>
          </p:cNvSpPr>
          <p:nvPr/>
        </p:nvSpPr>
        <p:spPr bwMode="auto">
          <a:xfrm>
            <a:off x="5867400" y="5715000"/>
            <a:ext cx="1509713" cy="1136650"/>
          </a:xfrm>
          <a:prstGeom prst="roundRect">
            <a:avLst>
              <a:gd name="adj" fmla="val 16667"/>
            </a:avLst>
          </a:prstGeom>
          <a:solidFill>
            <a:srgbClr val="FFCC99"/>
          </a:solidFill>
          <a:ln w="9525">
            <a:noFill/>
            <a:round/>
            <a:headEnd/>
            <a:tailEnd/>
          </a:ln>
        </p:spPr>
        <p:txBody>
          <a:bodyPr wrap="none" lIns="99234" tIns="49618" rIns="99234" bIns="49618" anchor="ctr"/>
          <a:lstStyle/>
          <a:p>
            <a:pPr algn="ctr" defTabSz="992188"/>
            <a:r>
              <a:rPr lang="id-ID" sz="1500" b="1" u="sng" noProof="1"/>
              <a:t>Misi </a:t>
            </a:r>
            <a:r>
              <a:rPr lang="en-US" sz="1500" b="1" u="sng" dirty="0"/>
              <a:t>4</a:t>
            </a:r>
            <a:r>
              <a:rPr lang="en-US" sz="1500" noProof="1"/>
              <a:t>:</a:t>
            </a:r>
          </a:p>
          <a:p>
            <a:pPr algn="ctr" defTabSz="992188"/>
            <a:r>
              <a:rPr lang="en-US" sz="1500" dirty="0" err="1"/>
              <a:t>Aman</a:t>
            </a:r>
            <a:r>
              <a:rPr lang="en-US" sz="1500" dirty="0"/>
              <a:t>, </a:t>
            </a:r>
          </a:p>
          <a:p>
            <a:pPr algn="ctr" defTabSz="992188"/>
            <a:r>
              <a:rPr lang="en-US" sz="1500" dirty="0" err="1"/>
              <a:t>Damai</a:t>
            </a:r>
            <a:r>
              <a:rPr lang="en-US" sz="1500" dirty="0"/>
              <a:t>, </a:t>
            </a:r>
          </a:p>
          <a:p>
            <a:pPr algn="ctr" defTabSz="992188"/>
            <a:r>
              <a:rPr lang="en-US" sz="1500" dirty="0" err="1"/>
              <a:t>Bersatu</a:t>
            </a:r>
            <a:endParaRPr lang="en-US" sz="1500" dirty="0"/>
          </a:p>
        </p:txBody>
      </p:sp>
      <p:sp>
        <p:nvSpPr>
          <p:cNvPr id="32" name="AutoShape 55"/>
          <p:cNvSpPr>
            <a:spLocks noChangeArrowheads="1"/>
          </p:cNvSpPr>
          <p:nvPr/>
        </p:nvSpPr>
        <p:spPr bwMode="auto">
          <a:xfrm>
            <a:off x="1614488" y="5715000"/>
            <a:ext cx="1509712" cy="1138237"/>
          </a:xfrm>
          <a:prstGeom prst="roundRect">
            <a:avLst>
              <a:gd name="adj" fmla="val 16667"/>
            </a:avLst>
          </a:prstGeom>
          <a:solidFill>
            <a:srgbClr val="FFCC99"/>
          </a:solidFill>
          <a:ln w="9525">
            <a:noFill/>
            <a:round/>
            <a:headEnd/>
            <a:tailEnd/>
          </a:ln>
        </p:spPr>
        <p:txBody>
          <a:bodyPr wrap="none" lIns="99234" tIns="49618" rIns="99234" bIns="49618" anchor="ctr"/>
          <a:lstStyle/>
          <a:p>
            <a:pPr algn="ctr" defTabSz="992188"/>
            <a:r>
              <a:rPr lang="id-ID" sz="1500" b="1" u="sng" noProof="1"/>
              <a:t>Misi </a:t>
            </a:r>
            <a:r>
              <a:rPr lang="en-US" sz="1500" b="1" u="sng" dirty="0"/>
              <a:t>5</a:t>
            </a:r>
            <a:r>
              <a:rPr lang="en-US" sz="1500" noProof="1"/>
              <a:t>:</a:t>
            </a:r>
          </a:p>
          <a:p>
            <a:pPr algn="ctr" defTabSz="992188"/>
            <a:r>
              <a:rPr lang="en-US" sz="1500" dirty="0" err="1"/>
              <a:t>Pemerataan</a:t>
            </a:r>
            <a:endParaRPr lang="en-US" sz="1500" dirty="0"/>
          </a:p>
          <a:p>
            <a:pPr algn="ctr" defTabSz="992188"/>
            <a:r>
              <a:rPr lang="en-US" sz="1500" dirty="0"/>
              <a:t>Pembangunan </a:t>
            </a:r>
          </a:p>
          <a:p>
            <a:pPr algn="ctr" defTabSz="992188"/>
            <a:r>
              <a:rPr lang="en-US" sz="1500" dirty="0"/>
              <a:t>&amp; </a:t>
            </a:r>
            <a:r>
              <a:rPr lang="en-US" sz="1500" dirty="0" err="1"/>
              <a:t>Berkeadilan</a:t>
            </a:r>
            <a:endParaRPr lang="en-US" sz="1500" noProof="1"/>
          </a:p>
        </p:txBody>
      </p:sp>
      <p:sp>
        <p:nvSpPr>
          <p:cNvPr id="33" name="AutoShape 56"/>
          <p:cNvSpPr>
            <a:spLocks noChangeArrowheads="1"/>
          </p:cNvSpPr>
          <p:nvPr/>
        </p:nvSpPr>
        <p:spPr bwMode="auto">
          <a:xfrm>
            <a:off x="587375" y="4225925"/>
            <a:ext cx="1508125" cy="1138238"/>
          </a:xfrm>
          <a:prstGeom prst="roundRect">
            <a:avLst>
              <a:gd name="adj" fmla="val 16667"/>
            </a:avLst>
          </a:prstGeom>
          <a:solidFill>
            <a:srgbClr val="FFCC99"/>
          </a:solidFill>
          <a:ln w="9525">
            <a:noFill/>
            <a:round/>
            <a:headEnd/>
            <a:tailEnd/>
          </a:ln>
        </p:spPr>
        <p:txBody>
          <a:bodyPr wrap="none" lIns="99234" tIns="49618" rIns="99234" bIns="49618" anchor="ctr"/>
          <a:lstStyle/>
          <a:p>
            <a:pPr algn="ctr" defTabSz="992188"/>
            <a:r>
              <a:rPr lang="id-ID" sz="1500" b="1" u="sng" noProof="1"/>
              <a:t>Misi </a:t>
            </a:r>
            <a:r>
              <a:rPr lang="en-US" sz="1500" b="1" u="sng"/>
              <a:t>6</a:t>
            </a:r>
            <a:r>
              <a:rPr lang="en-US" sz="1500" noProof="1"/>
              <a:t>:</a:t>
            </a:r>
          </a:p>
          <a:p>
            <a:pPr algn="ctr" defTabSz="992188"/>
            <a:r>
              <a:rPr lang="en-US" sz="1500"/>
              <a:t>Asri dan </a:t>
            </a:r>
          </a:p>
          <a:p>
            <a:pPr algn="ctr" defTabSz="992188"/>
            <a:r>
              <a:rPr lang="en-US" sz="1500"/>
              <a:t>Lestari</a:t>
            </a:r>
            <a:endParaRPr lang="en-US" sz="1500" noProof="1"/>
          </a:p>
        </p:txBody>
      </p:sp>
      <p:sp>
        <p:nvSpPr>
          <p:cNvPr id="34" name="AutoShape 57"/>
          <p:cNvSpPr>
            <a:spLocks noChangeArrowheads="1"/>
          </p:cNvSpPr>
          <p:nvPr/>
        </p:nvSpPr>
        <p:spPr bwMode="auto">
          <a:xfrm>
            <a:off x="922338" y="2193925"/>
            <a:ext cx="1508125" cy="1138238"/>
          </a:xfrm>
          <a:prstGeom prst="roundRect">
            <a:avLst>
              <a:gd name="adj" fmla="val 16667"/>
            </a:avLst>
          </a:prstGeom>
          <a:solidFill>
            <a:srgbClr val="FFCC99"/>
          </a:solidFill>
          <a:ln w="9525">
            <a:noFill/>
            <a:round/>
            <a:headEnd/>
            <a:tailEnd/>
          </a:ln>
        </p:spPr>
        <p:txBody>
          <a:bodyPr wrap="none" lIns="99234" tIns="49618" rIns="99234" bIns="49618" anchor="ctr"/>
          <a:lstStyle/>
          <a:p>
            <a:pPr algn="ctr" defTabSz="992188"/>
            <a:r>
              <a:rPr lang="id-ID" sz="1500" b="1" u="sng" noProof="1"/>
              <a:t>Misi </a:t>
            </a:r>
            <a:r>
              <a:rPr lang="en-US" sz="1500" b="1" u="sng"/>
              <a:t>7</a:t>
            </a:r>
            <a:r>
              <a:rPr lang="en-US" sz="1500" noProof="1"/>
              <a:t>:</a:t>
            </a:r>
          </a:p>
          <a:p>
            <a:pPr algn="ctr" defTabSz="992188"/>
            <a:r>
              <a:rPr lang="en-US" sz="1500"/>
              <a:t>Neg. kepulauan </a:t>
            </a:r>
          </a:p>
          <a:p>
            <a:pPr algn="ctr" defTabSz="992188"/>
            <a:r>
              <a:rPr lang="en-US" sz="1500"/>
              <a:t>yg mandiri, </a:t>
            </a:r>
          </a:p>
          <a:p>
            <a:pPr algn="ctr" defTabSz="992188"/>
            <a:r>
              <a:rPr lang="en-US" sz="1500"/>
              <a:t>maju, kuat</a:t>
            </a:r>
            <a:endParaRPr lang="en-US" sz="1500" noProof="1"/>
          </a:p>
        </p:txBody>
      </p:sp>
      <p:sp>
        <p:nvSpPr>
          <p:cNvPr id="35" name="AutoShape 58"/>
          <p:cNvSpPr>
            <a:spLocks noChangeArrowheads="1"/>
          </p:cNvSpPr>
          <p:nvPr/>
        </p:nvSpPr>
        <p:spPr bwMode="auto">
          <a:xfrm>
            <a:off x="2473325" y="758825"/>
            <a:ext cx="1508125" cy="1138238"/>
          </a:xfrm>
          <a:prstGeom prst="roundRect">
            <a:avLst>
              <a:gd name="adj" fmla="val 16667"/>
            </a:avLst>
          </a:prstGeom>
          <a:solidFill>
            <a:srgbClr val="FFCC99"/>
          </a:solidFill>
          <a:ln w="9525">
            <a:noFill/>
            <a:round/>
            <a:headEnd/>
            <a:tailEnd/>
          </a:ln>
        </p:spPr>
        <p:txBody>
          <a:bodyPr wrap="none" lIns="99234" tIns="49618" rIns="99234" bIns="49618" anchor="ctr"/>
          <a:lstStyle/>
          <a:p>
            <a:pPr algn="ctr" defTabSz="992188"/>
            <a:r>
              <a:rPr lang="id-ID" sz="1500" b="1" u="sng" noProof="1"/>
              <a:t>Misi </a:t>
            </a:r>
            <a:r>
              <a:rPr lang="en-US" sz="1500" b="1" u="sng"/>
              <a:t>8</a:t>
            </a:r>
            <a:r>
              <a:rPr lang="en-US" sz="1500" noProof="1"/>
              <a:t>:</a:t>
            </a:r>
          </a:p>
          <a:p>
            <a:pPr algn="ctr" defTabSz="992188"/>
            <a:r>
              <a:rPr lang="en-US" sz="1500"/>
              <a:t>Peran dalam</a:t>
            </a:r>
          </a:p>
          <a:p>
            <a:pPr algn="ctr" defTabSz="992188"/>
            <a:r>
              <a:rPr lang="en-US" sz="1500"/>
              <a:t>Pergaulan</a:t>
            </a:r>
          </a:p>
          <a:p>
            <a:pPr algn="ctr" defTabSz="992188"/>
            <a:r>
              <a:rPr lang="en-US" sz="1500"/>
              <a:t>Internasional</a:t>
            </a:r>
            <a:endParaRPr lang="en-US" sz="1500" noProof="1"/>
          </a:p>
        </p:txBody>
      </p:sp>
      <p:sp>
        <p:nvSpPr>
          <p:cNvPr id="36" name="Oval 62"/>
          <p:cNvSpPr>
            <a:spLocks noChangeArrowheads="1"/>
          </p:cNvSpPr>
          <p:nvPr/>
        </p:nvSpPr>
        <p:spPr bwMode="auto">
          <a:xfrm>
            <a:off x="4275138" y="3535363"/>
            <a:ext cx="1257300" cy="1138237"/>
          </a:xfrm>
          <a:prstGeom prst="ellipse">
            <a:avLst/>
          </a:prstGeom>
          <a:solidFill>
            <a:srgbClr val="CCECFF"/>
          </a:solidFill>
          <a:ln w="28575">
            <a:solidFill>
              <a:srgbClr val="0033CC"/>
            </a:solidFill>
            <a:round/>
            <a:headEnd/>
            <a:tailEnd/>
          </a:ln>
        </p:spPr>
        <p:txBody>
          <a:bodyPr wrap="none" lIns="99234" tIns="49618" rIns="99234" bIns="49618" anchor="ctr"/>
          <a:lstStyle/>
          <a:p>
            <a:pPr algn="ctr" defTabSz="992188"/>
            <a:r>
              <a:rPr lang="en-US" sz="1500" b="1"/>
              <a:t>Maju </a:t>
            </a:r>
          </a:p>
          <a:p>
            <a:pPr algn="ctr" defTabSz="992188"/>
            <a:r>
              <a:rPr lang="en-US" sz="1500" b="1"/>
              <a:t>Mandiri</a:t>
            </a:r>
          </a:p>
          <a:p>
            <a:pPr algn="ctr" defTabSz="992188"/>
            <a:r>
              <a:rPr lang="en-US" sz="1500" b="1"/>
              <a:t>Adil</a:t>
            </a:r>
          </a:p>
          <a:p>
            <a:pPr algn="ctr" defTabSz="992188"/>
            <a:r>
              <a:rPr lang="en-US" sz="1500" b="1"/>
              <a:t>Makmur</a:t>
            </a:r>
            <a:endParaRPr lang="en-US" sz="1500" b="1" noProof="1"/>
          </a:p>
        </p:txBody>
      </p:sp>
      <p:sp>
        <p:nvSpPr>
          <p:cNvPr id="37" name="Text Box 63"/>
          <p:cNvSpPr txBox="1">
            <a:spLocks noChangeArrowheads="1"/>
          </p:cNvSpPr>
          <p:nvPr/>
        </p:nvSpPr>
        <p:spPr bwMode="auto">
          <a:xfrm rot="10800000">
            <a:off x="3852863" y="3659188"/>
            <a:ext cx="504825" cy="820737"/>
          </a:xfrm>
          <a:prstGeom prst="rect">
            <a:avLst/>
          </a:prstGeom>
          <a:noFill/>
          <a:ln w="9525">
            <a:noFill/>
            <a:miter lim="800000"/>
            <a:headEnd/>
            <a:tailEnd/>
          </a:ln>
        </p:spPr>
        <p:txBody>
          <a:bodyPr vert="eaVert" lIns="99234" tIns="49618" rIns="99234" bIns="49618">
            <a:spAutoFit/>
          </a:bodyPr>
          <a:lstStyle/>
          <a:p>
            <a:pPr defTabSz="992188">
              <a:spcBef>
                <a:spcPct val="50000"/>
              </a:spcBef>
            </a:pPr>
            <a:r>
              <a:rPr lang="en-US" b="1"/>
              <a:t>Insan</a:t>
            </a:r>
            <a:endParaRPr lang="en-US" b="1" noProof="1"/>
          </a:p>
        </p:txBody>
      </p:sp>
      <p:sp>
        <p:nvSpPr>
          <p:cNvPr id="38" name="Text Box 64"/>
          <p:cNvSpPr txBox="1">
            <a:spLocks noChangeArrowheads="1"/>
          </p:cNvSpPr>
          <p:nvPr/>
        </p:nvSpPr>
        <p:spPr bwMode="auto">
          <a:xfrm rot="10800000">
            <a:off x="5362575" y="3332163"/>
            <a:ext cx="444500" cy="1473200"/>
          </a:xfrm>
          <a:prstGeom prst="rect">
            <a:avLst/>
          </a:prstGeom>
          <a:noFill/>
          <a:ln w="9525">
            <a:noFill/>
            <a:miter lim="800000"/>
            <a:headEnd/>
            <a:tailEnd/>
          </a:ln>
        </p:spPr>
        <p:txBody>
          <a:bodyPr vert="eaVert" lIns="99234" tIns="49618" rIns="99234" bIns="49618">
            <a:spAutoFit/>
          </a:bodyPr>
          <a:lstStyle/>
          <a:p>
            <a:pPr defTabSz="992188">
              <a:spcBef>
                <a:spcPct val="50000"/>
              </a:spcBef>
            </a:pPr>
            <a:r>
              <a:rPr lang="en-US" sz="1600" b="1"/>
              <a:t>Sumber Daya</a:t>
            </a:r>
            <a:endParaRPr lang="en-US" sz="1600" b="1" noProof="1"/>
          </a:p>
        </p:txBody>
      </p:sp>
      <p:sp>
        <p:nvSpPr>
          <p:cNvPr id="39" name="Line 67"/>
          <p:cNvSpPr>
            <a:spLocks noChangeShapeType="1"/>
          </p:cNvSpPr>
          <p:nvPr/>
        </p:nvSpPr>
        <p:spPr bwMode="auto">
          <a:xfrm flipV="1">
            <a:off x="5364163" y="1787525"/>
            <a:ext cx="754062" cy="1463675"/>
          </a:xfrm>
          <a:prstGeom prst="line">
            <a:avLst/>
          </a:prstGeom>
          <a:noFill/>
          <a:ln w="38100">
            <a:solidFill>
              <a:srgbClr val="0033CC"/>
            </a:solidFill>
            <a:round/>
            <a:headEnd/>
            <a:tailEnd type="triangle" w="med" len="med"/>
          </a:ln>
        </p:spPr>
        <p:txBody>
          <a:bodyPr/>
          <a:lstStyle/>
          <a:p>
            <a:endParaRPr lang="id-ID"/>
          </a:p>
        </p:txBody>
      </p:sp>
      <p:sp>
        <p:nvSpPr>
          <p:cNvPr id="40" name="Line 68"/>
          <p:cNvSpPr>
            <a:spLocks noChangeShapeType="1"/>
          </p:cNvSpPr>
          <p:nvPr/>
        </p:nvSpPr>
        <p:spPr bwMode="auto">
          <a:xfrm flipV="1">
            <a:off x="5783263" y="3006725"/>
            <a:ext cx="1425575" cy="569913"/>
          </a:xfrm>
          <a:prstGeom prst="line">
            <a:avLst/>
          </a:prstGeom>
          <a:noFill/>
          <a:ln w="38100">
            <a:solidFill>
              <a:srgbClr val="0033CC"/>
            </a:solidFill>
            <a:round/>
            <a:headEnd/>
            <a:tailEnd type="triangle" w="med" len="med"/>
          </a:ln>
        </p:spPr>
        <p:txBody>
          <a:bodyPr/>
          <a:lstStyle/>
          <a:p>
            <a:endParaRPr lang="id-ID"/>
          </a:p>
        </p:txBody>
      </p:sp>
      <p:sp>
        <p:nvSpPr>
          <p:cNvPr id="41" name="Line 69"/>
          <p:cNvSpPr>
            <a:spLocks noChangeShapeType="1"/>
          </p:cNvSpPr>
          <p:nvPr/>
        </p:nvSpPr>
        <p:spPr bwMode="auto">
          <a:xfrm>
            <a:off x="5867400" y="4389438"/>
            <a:ext cx="1592263" cy="406400"/>
          </a:xfrm>
          <a:prstGeom prst="line">
            <a:avLst/>
          </a:prstGeom>
          <a:noFill/>
          <a:ln w="38100">
            <a:solidFill>
              <a:srgbClr val="0033CC"/>
            </a:solidFill>
            <a:round/>
            <a:headEnd/>
            <a:tailEnd type="triangle" w="med" len="med"/>
          </a:ln>
        </p:spPr>
        <p:txBody>
          <a:bodyPr/>
          <a:lstStyle/>
          <a:p>
            <a:endParaRPr lang="id-ID"/>
          </a:p>
        </p:txBody>
      </p:sp>
      <p:sp>
        <p:nvSpPr>
          <p:cNvPr id="42" name="Line 70"/>
          <p:cNvSpPr>
            <a:spLocks noChangeShapeType="1"/>
          </p:cNvSpPr>
          <p:nvPr/>
        </p:nvSpPr>
        <p:spPr bwMode="auto">
          <a:xfrm>
            <a:off x="5616575" y="4795838"/>
            <a:ext cx="920750" cy="1055687"/>
          </a:xfrm>
          <a:prstGeom prst="line">
            <a:avLst/>
          </a:prstGeom>
          <a:noFill/>
          <a:ln w="38100">
            <a:solidFill>
              <a:srgbClr val="0033CC"/>
            </a:solidFill>
            <a:round/>
            <a:headEnd/>
            <a:tailEnd type="triangle" w="med" len="med"/>
          </a:ln>
        </p:spPr>
        <p:txBody>
          <a:bodyPr/>
          <a:lstStyle/>
          <a:p>
            <a:endParaRPr lang="id-ID"/>
          </a:p>
        </p:txBody>
      </p:sp>
      <p:sp>
        <p:nvSpPr>
          <p:cNvPr id="43" name="Line 71"/>
          <p:cNvSpPr>
            <a:spLocks noChangeShapeType="1"/>
          </p:cNvSpPr>
          <p:nvPr/>
        </p:nvSpPr>
        <p:spPr bwMode="auto">
          <a:xfrm flipH="1">
            <a:off x="3101975" y="4795838"/>
            <a:ext cx="1004888" cy="1219200"/>
          </a:xfrm>
          <a:prstGeom prst="line">
            <a:avLst/>
          </a:prstGeom>
          <a:noFill/>
          <a:ln w="38100">
            <a:solidFill>
              <a:srgbClr val="0033CC"/>
            </a:solidFill>
            <a:round/>
            <a:headEnd/>
            <a:tailEnd type="triangle" w="med" len="med"/>
          </a:ln>
        </p:spPr>
        <p:txBody>
          <a:bodyPr/>
          <a:lstStyle/>
          <a:p>
            <a:endParaRPr lang="id-ID"/>
          </a:p>
        </p:txBody>
      </p:sp>
      <p:sp>
        <p:nvSpPr>
          <p:cNvPr id="44" name="Line 72"/>
          <p:cNvSpPr>
            <a:spLocks noChangeShapeType="1"/>
          </p:cNvSpPr>
          <p:nvPr/>
        </p:nvSpPr>
        <p:spPr bwMode="auto">
          <a:xfrm flipH="1">
            <a:off x="2095500" y="4308475"/>
            <a:ext cx="1760538" cy="406400"/>
          </a:xfrm>
          <a:prstGeom prst="line">
            <a:avLst/>
          </a:prstGeom>
          <a:noFill/>
          <a:ln w="38100">
            <a:solidFill>
              <a:srgbClr val="0033CC"/>
            </a:solidFill>
            <a:round/>
            <a:headEnd/>
            <a:tailEnd type="triangle" w="med" len="med"/>
          </a:ln>
        </p:spPr>
        <p:txBody>
          <a:bodyPr/>
          <a:lstStyle/>
          <a:p>
            <a:endParaRPr lang="id-ID"/>
          </a:p>
        </p:txBody>
      </p:sp>
      <p:sp>
        <p:nvSpPr>
          <p:cNvPr id="45" name="Line 73"/>
          <p:cNvSpPr>
            <a:spLocks noChangeShapeType="1"/>
          </p:cNvSpPr>
          <p:nvPr/>
        </p:nvSpPr>
        <p:spPr bwMode="auto">
          <a:xfrm flipH="1" flipV="1">
            <a:off x="2430463" y="3006725"/>
            <a:ext cx="1509712" cy="731838"/>
          </a:xfrm>
          <a:prstGeom prst="line">
            <a:avLst/>
          </a:prstGeom>
          <a:noFill/>
          <a:ln w="38100">
            <a:solidFill>
              <a:srgbClr val="0033CC"/>
            </a:solidFill>
            <a:round/>
            <a:headEnd/>
            <a:tailEnd type="triangle" w="med" len="med"/>
          </a:ln>
        </p:spPr>
        <p:txBody>
          <a:bodyPr/>
          <a:lstStyle/>
          <a:p>
            <a:endParaRPr lang="id-ID"/>
          </a:p>
        </p:txBody>
      </p:sp>
      <p:sp>
        <p:nvSpPr>
          <p:cNvPr id="46" name="Line 74"/>
          <p:cNvSpPr>
            <a:spLocks noChangeShapeType="1"/>
          </p:cNvSpPr>
          <p:nvPr/>
        </p:nvSpPr>
        <p:spPr bwMode="auto">
          <a:xfrm flipH="1" flipV="1">
            <a:off x="3436938" y="1870075"/>
            <a:ext cx="922337" cy="1381125"/>
          </a:xfrm>
          <a:prstGeom prst="line">
            <a:avLst/>
          </a:prstGeom>
          <a:noFill/>
          <a:ln w="38100">
            <a:solidFill>
              <a:srgbClr val="0033CC"/>
            </a:solidFill>
            <a:round/>
            <a:headEnd/>
            <a:tailEnd type="triangle" w="med" len="med"/>
          </a:ln>
        </p:spPr>
        <p:txBody>
          <a:bodyPr/>
          <a:lstStyle/>
          <a:p>
            <a:endParaRPr lang="id-ID"/>
          </a:p>
        </p:txBody>
      </p:sp>
      <p:sp>
        <p:nvSpPr>
          <p:cNvPr id="47" name="AutoShape 16"/>
          <p:cNvSpPr>
            <a:spLocks noChangeArrowheads="1"/>
          </p:cNvSpPr>
          <p:nvPr/>
        </p:nvSpPr>
        <p:spPr bwMode="auto">
          <a:xfrm>
            <a:off x="2360613" y="3636963"/>
            <a:ext cx="1928812"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Jatidiri</a:t>
            </a:r>
            <a:endParaRPr lang="en-US" sz="1400" b="1" noProof="1">
              <a:latin typeface="Trebuchet MS" pitchFamily="34" charset="0"/>
            </a:endParaRPr>
          </a:p>
        </p:txBody>
      </p:sp>
      <p:sp>
        <p:nvSpPr>
          <p:cNvPr id="48" name="AutoShape 39"/>
          <p:cNvSpPr>
            <a:spLocks noChangeArrowheads="1"/>
          </p:cNvSpPr>
          <p:nvPr/>
        </p:nvSpPr>
        <p:spPr bwMode="auto">
          <a:xfrm>
            <a:off x="1425575" y="3251200"/>
            <a:ext cx="1927225" cy="358775"/>
          </a:xfrm>
          <a:prstGeom prst="octagon">
            <a:avLst>
              <a:gd name="adj" fmla="val 29287"/>
            </a:avLst>
          </a:prstGeom>
          <a:noFill/>
          <a:ln w="9525">
            <a:noFill/>
            <a:miter lim="800000"/>
            <a:headEnd/>
            <a:tailEnd/>
          </a:ln>
        </p:spPr>
        <p:txBody>
          <a:bodyPr wrap="none" lIns="99234" tIns="49618" rIns="99234" bIns="49618" anchor="ctr"/>
          <a:lstStyle/>
          <a:p>
            <a:pPr algn="r" defTabSz="992188"/>
            <a:r>
              <a:rPr lang="en-US" sz="1400" b="1">
                <a:latin typeface="Trebuchet MS" pitchFamily="34" charset="0"/>
              </a:rPr>
              <a:t>Berpendidikan</a:t>
            </a:r>
            <a:endParaRPr lang="en-US" sz="1400" b="1" noProof="1">
              <a:latin typeface="Trebuchet MS" pitchFamily="34" charset="0"/>
            </a:endParaRPr>
          </a:p>
        </p:txBody>
      </p:sp>
      <p:sp>
        <p:nvSpPr>
          <p:cNvPr id="49" name="AutoShape 20"/>
          <p:cNvSpPr>
            <a:spLocks noChangeArrowheads="1"/>
          </p:cNvSpPr>
          <p:nvPr/>
        </p:nvSpPr>
        <p:spPr bwMode="auto">
          <a:xfrm>
            <a:off x="4694238" y="1951038"/>
            <a:ext cx="1508125" cy="325437"/>
          </a:xfrm>
          <a:prstGeom prst="octagon">
            <a:avLst>
              <a:gd name="adj" fmla="val 29287"/>
            </a:avLst>
          </a:prstGeom>
          <a:noFill/>
          <a:ln w="9525">
            <a:noFill/>
            <a:miter lim="800000"/>
            <a:headEnd/>
            <a:tailEnd/>
          </a:ln>
        </p:spPr>
        <p:txBody>
          <a:bodyPr wrap="none" lIns="99234" tIns="49618" rIns="99234" bIns="49618" anchor="ctr"/>
          <a:lstStyle/>
          <a:p>
            <a:pPr defTabSz="992188"/>
            <a:r>
              <a:rPr lang="en-US" sz="1400" b="1">
                <a:latin typeface="Trebuchet MS" pitchFamily="34" charset="0"/>
              </a:rPr>
              <a:t>Akhlak Mulia</a:t>
            </a:r>
            <a:endParaRPr lang="en-US" sz="1400" b="1" noProof="1">
              <a:latin typeface="Trebuchet MS" pitchFamily="34" charset="0"/>
            </a:endParaRPr>
          </a:p>
        </p:txBody>
      </p:sp>
      <p:sp>
        <p:nvSpPr>
          <p:cNvPr id="50" name="AutoShape 32"/>
          <p:cNvSpPr>
            <a:spLocks noChangeArrowheads="1"/>
          </p:cNvSpPr>
          <p:nvPr/>
        </p:nvSpPr>
        <p:spPr bwMode="auto">
          <a:xfrm>
            <a:off x="4191000" y="2160588"/>
            <a:ext cx="1927225"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Berpendidikan</a:t>
            </a:r>
            <a:endParaRPr lang="en-US" sz="1400" b="1" noProof="1">
              <a:latin typeface="Trebuchet MS" pitchFamily="34" charset="0"/>
            </a:endParaRPr>
          </a:p>
        </p:txBody>
      </p:sp>
      <p:sp>
        <p:nvSpPr>
          <p:cNvPr id="51" name="AutoShape 33"/>
          <p:cNvSpPr>
            <a:spLocks noChangeArrowheads="1"/>
          </p:cNvSpPr>
          <p:nvPr/>
        </p:nvSpPr>
        <p:spPr bwMode="auto">
          <a:xfrm>
            <a:off x="2011363" y="3460750"/>
            <a:ext cx="1928812" cy="358775"/>
          </a:xfrm>
          <a:prstGeom prst="octagon">
            <a:avLst>
              <a:gd name="adj" fmla="val 29287"/>
            </a:avLst>
          </a:prstGeom>
          <a:noFill/>
          <a:ln w="9525">
            <a:noFill/>
            <a:miter lim="800000"/>
            <a:headEnd/>
            <a:tailEnd/>
          </a:ln>
        </p:spPr>
        <p:txBody>
          <a:bodyPr wrap="none" lIns="99234" tIns="49618" rIns="99234" bIns="49618" anchor="ctr"/>
          <a:lstStyle/>
          <a:p>
            <a:pPr algn="ctr" defTabSz="992188"/>
            <a:r>
              <a:rPr lang="en-US" sz="1400" b="1">
                <a:latin typeface="Trebuchet MS" pitchFamily="34" charset="0"/>
              </a:rPr>
              <a:t>Kompetitif</a:t>
            </a:r>
            <a:endParaRPr lang="en-US" sz="1400" b="1" noProof="1">
              <a:latin typeface="Trebuchet MS"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7"/>
          <p:cNvSpPr>
            <a:spLocks noGrp="1"/>
          </p:cNvSpPr>
          <p:nvPr>
            <p:ph type="sldNum" sz="quarter" idx="12"/>
          </p:nvPr>
        </p:nvSpPr>
        <p:spPr>
          <a:xfrm>
            <a:off x="9512300" y="6835775"/>
            <a:ext cx="403225" cy="388938"/>
          </a:xfrm>
          <a:noFill/>
        </p:spPr>
        <p:txBody>
          <a:bodyPr/>
          <a:lstStyle/>
          <a:p>
            <a:pPr defTabSz="912813"/>
            <a:fld id="{2C6A67CF-AEA0-437F-97EE-21414BC3532A}" type="slidenum">
              <a:rPr lang="en-US" altLang="en-US"/>
              <a:pPr defTabSz="912813"/>
              <a:t>52</a:t>
            </a:fld>
            <a:endParaRPr lang="en-US" altLang="en-US"/>
          </a:p>
        </p:txBody>
      </p:sp>
      <p:sp>
        <p:nvSpPr>
          <p:cNvPr id="3" name="AutoShape 4"/>
          <p:cNvSpPr>
            <a:spLocks noChangeArrowheads="1"/>
          </p:cNvSpPr>
          <p:nvPr/>
        </p:nvSpPr>
        <p:spPr bwMode="auto">
          <a:xfrm>
            <a:off x="2295525" y="3738563"/>
            <a:ext cx="371475" cy="766762"/>
          </a:xfrm>
          <a:prstGeom prst="rightArrow">
            <a:avLst>
              <a:gd name="adj1" fmla="val 53037"/>
              <a:gd name="adj2" fmla="val 46116"/>
            </a:avLst>
          </a:prstGeom>
          <a:solidFill>
            <a:srgbClr val="333333"/>
          </a:solidFill>
          <a:ln w="9525">
            <a:solidFill>
              <a:srgbClr val="333333"/>
            </a:solidFill>
            <a:miter lim="800000"/>
            <a:headEnd/>
            <a:tailEnd/>
          </a:ln>
        </p:spPr>
        <p:txBody>
          <a:bodyPr wrap="none" lIns="99234" tIns="49618" rIns="99234" bIns="49618" anchor="ctr"/>
          <a:lstStyle/>
          <a:p>
            <a:pPr defTabSz="992188"/>
            <a:endParaRPr lang="id-ID">
              <a:latin typeface="Calibri" pitchFamily="34" charset="0"/>
            </a:endParaRPr>
          </a:p>
        </p:txBody>
      </p:sp>
      <p:sp>
        <p:nvSpPr>
          <p:cNvPr id="4" name="Rectangle 5"/>
          <p:cNvSpPr>
            <a:spLocks noChangeArrowheads="1"/>
          </p:cNvSpPr>
          <p:nvPr/>
        </p:nvSpPr>
        <p:spPr bwMode="auto">
          <a:xfrm>
            <a:off x="76200" y="3332163"/>
            <a:ext cx="2132012" cy="1706562"/>
          </a:xfrm>
          <a:prstGeom prst="rect">
            <a:avLst/>
          </a:prstGeom>
          <a:solidFill>
            <a:srgbClr val="FFCC99"/>
          </a:solidFill>
          <a:ln w="28575">
            <a:solidFill>
              <a:srgbClr val="000000"/>
            </a:solidFill>
            <a:miter lim="800000"/>
            <a:headEnd/>
            <a:tailEnd/>
          </a:ln>
        </p:spPr>
        <p:txBody>
          <a:bodyPr lIns="99234" tIns="49618" rIns="99234" bIns="49618"/>
          <a:lstStyle/>
          <a:p>
            <a:pPr marL="193675" indent="-193675" algn="ctr" defTabSz="992188">
              <a:lnSpc>
                <a:spcPct val="80000"/>
              </a:lnSpc>
            </a:pPr>
            <a:r>
              <a:rPr lang="en-US" sz="1500" b="1" u="sng" dirty="0">
                <a:latin typeface="Trebuchet MS" pitchFamily="34" charset="0"/>
                <a:cs typeface="Tunga" pitchFamily="34" charset="0"/>
              </a:rPr>
              <a:t>ANALISA SITUASI</a:t>
            </a:r>
          </a:p>
          <a:p>
            <a:pPr marL="193675" indent="-193675" algn="ctr" defTabSz="992188">
              <a:lnSpc>
                <a:spcPct val="80000"/>
              </a:lnSpc>
            </a:pPr>
            <a:endParaRPr lang="en-US" sz="1500" b="1" dirty="0">
              <a:latin typeface="Trebuchet MS" pitchFamily="34" charset="0"/>
              <a:cs typeface="Tunga" pitchFamily="34" charset="0"/>
            </a:endParaRPr>
          </a:p>
          <a:p>
            <a:pPr marL="193675" indent="-193675" defTabSz="992188">
              <a:lnSpc>
                <a:spcPct val="80000"/>
              </a:lnSpc>
              <a:buFont typeface="Symbol" pitchFamily="18" charset="2"/>
              <a:buChar char="·"/>
            </a:pPr>
            <a:r>
              <a:rPr lang="en-US" sz="1500" dirty="0" err="1">
                <a:latin typeface="Trebuchet MS" pitchFamily="34" charset="0"/>
                <a:cs typeface="Tunga" pitchFamily="34" charset="0"/>
              </a:rPr>
              <a:t>Kondisi</a:t>
            </a:r>
            <a:r>
              <a:rPr lang="en-US" sz="1500" dirty="0">
                <a:latin typeface="Trebuchet MS" pitchFamily="34" charset="0"/>
                <a:cs typeface="Tunga" pitchFamily="34" charset="0"/>
              </a:rPr>
              <a:t> </a:t>
            </a:r>
            <a:r>
              <a:rPr lang="en-US" sz="1500" dirty="0" err="1">
                <a:latin typeface="Trebuchet MS" pitchFamily="34" charset="0"/>
                <a:cs typeface="Tunga" pitchFamily="34" charset="0"/>
              </a:rPr>
              <a:t>manusia</a:t>
            </a:r>
            <a:r>
              <a:rPr lang="en-US" sz="1500" dirty="0">
                <a:latin typeface="Trebuchet MS" pitchFamily="34" charset="0"/>
                <a:cs typeface="Tunga" pitchFamily="34" charset="0"/>
              </a:rPr>
              <a:t> Indonesia </a:t>
            </a:r>
            <a:r>
              <a:rPr lang="en-US" sz="1500" dirty="0" err="1">
                <a:latin typeface="Trebuchet MS" pitchFamily="34" charset="0"/>
                <a:cs typeface="Tunga" pitchFamily="34" charset="0"/>
              </a:rPr>
              <a:t>saat</a:t>
            </a:r>
            <a:r>
              <a:rPr lang="en-US" sz="1500" dirty="0">
                <a:latin typeface="Trebuchet MS" pitchFamily="34" charset="0"/>
                <a:cs typeface="Tunga" pitchFamily="34" charset="0"/>
              </a:rPr>
              <a:t> </a:t>
            </a:r>
            <a:r>
              <a:rPr lang="en-US" sz="1500" dirty="0" err="1">
                <a:latin typeface="Trebuchet MS" pitchFamily="34" charset="0"/>
                <a:cs typeface="Tunga" pitchFamily="34" charset="0"/>
              </a:rPr>
              <a:t>ini</a:t>
            </a:r>
            <a:endParaRPr lang="en-US" sz="1500" dirty="0">
              <a:latin typeface="Trebuchet MS" pitchFamily="34" charset="0"/>
              <a:cs typeface="Tunga" pitchFamily="34" charset="0"/>
            </a:endParaRPr>
          </a:p>
          <a:p>
            <a:pPr marL="193675" indent="-193675" defTabSz="992188">
              <a:lnSpc>
                <a:spcPct val="80000"/>
              </a:lnSpc>
              <a:buFont typeface="Symbol" pitchFamily="18" charset="2"/>
              <a:buChar char="·"/>
            </a:pPr>
            <a:r>
              <a:rPr lang="en-US" sz="1500" dirty="0" err="1">
                <a:latin typeface="Trebuchet MS" pitchFamily="34" charset="0"/>
              </a:rPr>
              <a:t>Faktor-faktor</a:t>
            </a:r>
            <a:r>
              <a:rPr lang="en-US" sz="1500" dirty="0">
                <a:latin typeface="Trebuchet MS" pitchFamily="34" charset="0"/>
              </a:rPr>
              <a:t> yang </a:t>
            </a:r>
            <a:r>
              <a:rPr lang="en-US" sz="1500" dirty="0" err="1">
                <a:latin typeface="Trebuchet MS" pitchFamily="34" charset="0"/>
              </a:rPr>
              <a:t>berpengaruh</a:t>
            </a:r>
            <a:endParaRPr lang="en-US" sz="1500" dirty="0">
              <a:latin typeface="Trebuchet MS" pitchFamily="34" charset="0"/>
            </a:endParaRPr>
          </a:p>
          <a:p>
            <a:pPr marL="193675" indent="-193675" defTabSz="992188">
              <a:lnSpc>
                <a:spcPct val="80000"/>
              </a:lnSpc>
              <a:buFont typeface="Symbol" pitchFamily="18" charset="2"/>
              <a:buChar char="·"/>
            </a:pPr>
            <a:r>
              <a:rPr lang="en-US" sz="1500" dirty="0">
                <a:latin typeface="Trebuchet MS" pitchFamily="34" charset="0"/>
              </a:rPr>
              <a:t>IPM, IPG, IKM</a:t>
            </a:r>
          </a:p>
          <a:p>
            <a:pPr marL="193675" indent="-193675" defTabSz="992188">
              <a:lnSpc>
                <a:spcPct val="80000"/>
              </a:lnSpc>
              <a:buFont typeface="Symbol" pitchFamily="18" charset="2"/>
              <a:buChar char="·"/>
            </a:pPr>
            <a:endParaRPr lang="en-US" sz="1500" dirty="0">
              <a:latin typeface="Trebuchet MS" pitchFamily="34" charset="0"/>
            </a:endParaRPr>
          </a:p>
          <a:p>
            <a:pPr marL="193675" indent="-193675" defTabSz="992188">
              <a:lnSpc>
                <a:spcPct val="80000"/>
              </a:lnSpc>
              <a:buFont typeface="Symbol" pitchFamily="18" charset="2"/>
              <a:buChar char="·"/>
            </a:pPr>
            <a:endParaRPr lang="en-US" sz="1500" dirty="0">
              <a:latin typeface="Trebuchet MS" pitchFamily="34" charset="0"/>
            </a:endParaRPr>
          </a:p>
        </p:txBody>
      </p:sp>
      <p:sp>
        <p:nvSpPr>
          <p:cNvPr id="5" name="Rectangle 6"/>
          <p:cNvSpPr>
            <a:spLocks noChangeArrowheads="1"/>
          </p:cNvSpPr>
          <p:nvPr/>
        </p:nvSpPr>
        <p:spPr bwMode="auto">
          <a:xfrm>
            <a:off x="2095500" y="1147763"/>
            <a:ext cx="4441825" cy="1138237"/>
          </a:xfrm>
          <a:prstGeom prst="rect">
            <a:avLst/>
          </a:prstGeom>
          <a:solidFill>
            <a:srgbClr val="FFDDAB"/>
          </a:solidFill>
          <a:ln w="9525">
            <a:solidFill>
              <a:srgbClr val="333333"/>
            </a:solidFill>
            <a:miter lim="800000"/>
            <a:headEnd/>
            <a:tailEnd/>
          </a:ln>
        </p:spPr>
        <p:txBody>
          <a:bodyPr wrap="none" lIns="99234" tIns="49618" rIns="99234" bIns="49618" anchor="ctr"/>
          <a:lstStyle/>
          <a:p>
            <a:pPr defTabSz="992188"/>
            <a:endParaRPr lang="id-ID">
              <a:latin typeface="Calibri" pitchFamily="34" charset="0"/>
            </a:endParaRPr>
          </a:p>
        </p:txBody>
      </p:sp>
      <p:sp>
        <p:nvSpPr>
          <p:cNvPr id="6" name="Rectangle 8"/>
          <p:cNvSpPr>
            <a:spLocks noChangeArrowheads="1"/>
          </p:cNvSpPr>
          <p:nvPr/>
        </p:nvSpPr>
        <p:spPr bwMode="auto">
          <a:xfrm>
            <a:off x="2236788" y="1169988"/>
            <a:ext cx="3552825" cy="182562"/>
          </a:xfrm>
          <a:prstGeom prst="rect">
            <a:avLst/>
          </a:prstGeom>
          <a:noFill/>
          <a:ln w="9525">
            <a:noFill/>
            <a:miter lim="800000"/>
            <a:headEnd/>
            <a:tailEnd/>
          </a:ln>
        </p:spPr>
        <p:txBody>
          <a:bodyPr wrap="none" lIns="0" tIns="0" rIns="0" bIns="0">
            <a:spAutoFit/>
          </a:bodyPr>
          <a:lstStyle/>
          <a:p>
            <a:pPr defTabSz="992188"/>
            <a:r>
              <a:rPr lang="sv-SE" sz="1200" b="1" u="sng">
                <a:solidFill>
                  <a:srgbClr val="000000"/>
                </a:solidFill>
                <a:latin typeface="Trebuchet MS" pitchFamily="34" charset="0"/>
                <a:cs typeface="Tunga" pitchFamily="34" charset="0"/>
              </a:rPr>
              <a:t>LINGKUNGAN STRATEGIS (Peluang dan Tantangan)</a:t>
            </a:r>
            <a:endParaRPr lang="en-US">
              <a:latin typeface="Trebuchet MS" pitchFamily="34" charset="0"/>
            </a:endParaRPr>
          </a:p>
        </p:txBody>
      </p:sp>
      <p:sp>
        <p:nvSpPr>
          <p:cNvPr id="7" name="Rectangle 10"/>
          <p:cNvSpPr>
            <a:spLocks noChangeArrowheads="1"/>
          </p:cNvSpPr>
          <p:nvPr/>
        </p:nvSpPr>
        <p:spPr bwMode="auto">
          <a:xfrm>
            <a:off x="2455863" y="1627188"/>
            <a:ext cx="949325" cy="182562"/>
          </a:xfrm>
          <a:prstGeom prst="rect">
            <a:avLst/>
          </a:prstGeom>
          <a:noFill/>
          <a:ln w="9525">
            <a:noFill/>
            <a:miter lim="800000"/>
            <a:headEnd/>
            <a:tailEnd/>
          </a:ln>
        </p:spPr>
        <p:txBody>
          <a:bodyPr wrap="none" lIns="0" tIns="0" rIns="0" bIns="0">
            <a:spAutoFit/>
          </a:bodyPr>
          <a:lstStyle/>
          <a:p>
            <a:pPr defTabSz="992188"/>
            <a:r>
              <a:rPr lang="en-AU" sz="1200">
                <a:solidFill>
                  <a:srgbClr val="000000"/>
                </a:solidFill>
                <a:latin typeface="Trebuchet MS" pitchFamily="34" charset="0"/>
                <a:cs typeface="Tunga" pitchFamily="34" charset="0"/>
              </a:rPr>
              <a:t>Demokratisasi</a:t>
            </a:r>
            <a:endParaRPr lang="en-US">
              <a:latin typeface="Trebuchet MS" pitchFamily="34" charset="0"/>
            </a:endParaRPr>
          </a:p>
        </p:txBody>
      </p:sp>
      <p:sp>
        <p:nvSpPr>
          <p:cNvPr id="8" name="Rectangle 11"/>
          <p:cNvSpPr>
            <a:spLocks noChangeArrowheads="1"/>
          </p:cNvSpPr>
          <p:nvPr/>
        </p:nvSpPr>
        <p:spPr bwMode="auto">
          <a:xfrm>
            <a:off x="2455863" y="1812925"/>
            <a:ext cx="1484312" cy="182563"/>
          </a:xfrm>
          <a:prstGeom prst="rect">
            <a:avLst/>
          </a:prstGeom>
          <a:noFill/>
          <a:ln w="9525">
            <a:noFill/>
            <a:miter lim="800000"/>
            <a:headEnd/>
            <a:tailEnd/>
          </a:ln>
        </p:spPr>
        <p:txBody>
          <a:bodyPr lIns="0" tIns="0" rIns="0" bIns="0">
            <a:spAutoFit/>
          </a:bodyPr>
          <a:lstStyle/>
          <a:p>
            <a:pPr defTabSz="992188"/>
            <a:r>
              <a:rPr lang="en-AU" sz="1200">
                <a:solidFill>
                  <a:srgbClr val="000000"/>
                </a:solidFill>
                <a:latin typeface="Trebuchet MS" pitchFamily="34" charset="0"/>
                <a:cs typeface="Tunga" pitchFamily="34" charset="0"/>
              </a:rPr>
              <a:t>Desentralisasi</a:t>
            </a:r>
            <a:endParaRPr lang="en-US">
              <a:latin typeface="Trebuchet MS" pitchFamily="34" charset="0"/>
            </a:endParaRPr>
          </a:p>
        </p:txBody>
      </p:sp>
      <p:sp>
        <p:nvSpPr>
          <p:cNvPr id="9" name="Rectangle 12"/>
          <p:cNvSpPr>
            <a:spLocks noChangeArrowheads="1"/>
          </p:cNvSpPr>
          <p:nvPr/>
        </p:nvSpPr>
        <p:spPr bwMode="auto">
          <a:xfrm>
            <a:off x="2430463" y="1989138"/>
            <a:ext cx="2208212" cy="184150"/>
          </a:xfrm>
          <a:prstGeom prst="rect">
            <a:avLst/>
          </a:prstGeom>
          <a:noFill/>
          <a:ln w="9525">
            <a:noFill/>
            <a:miter lim="800000"/>
            <a:headEnd/>
            <a:tailEnd/>
          </a:ln>
        </p:spPr>
        <p:txBody>
          <a:bodyPr lIns="0" tIns="0" rIns="0" bIns="0">
            <a:spAutoFit/>
          </a:bodyPr>
          <a:lstStyle/>
          <a:p>
            <a:pPr defTabSz="992188"/>
            <a:r>
              <a:rPr lang="en-AU" sz="1200">
                <a:solidFill>
                  <a:srgbClr val="000000"/>
                </a:solidFill>
                <a:latin typeface="Trebuchet MS" pitchFamily="34" charset="0"/>
                <a:cs typeface="Tunga" pitchFamily="34" charset="0"/>
              </a:rPr>
              <a:t>Kesinambungan fiskal</a:t>
            </a:r>
            <a:endParaRPr lang="en-US">
              <a:latin typeface="Trebuchet MS" pitchFamily="34" charset="0"/>
            </a:endParaRPr>
          </a:p>
        </p:txBody>
      </p:sp>
      <p:sp>
        <p:nvSpPr>
          <p:cNvPr id="10" name="Rectangle 13"/>
          <p:cNvSpPr>
            <a:spLocks noChangeArrowheads="1"/>
          </p:cNvSpPr>
          <p:nvPr/>
        </p:nvSpPr>
        <p:spPr bwMode="auto">
          <a:xfrm>
            <a:off x="4873625" y="1423988"/>
            <a:ext cx="1266825" cy="182562"/>
          </a:xfrm>
          <a:prstGeom prst="rect">
            <a:avLst/>
          </a:prstGeom>
          <a:noFill/>
          <a:ln w="9525">
            <a:noFill/>
            <a:miter lim="800000"/>
            <a:headEnd/>
            <a:tailEnd/>
          </a:ln>
        </p:spPr>
        <p:txBody>
          <a:bodyPr wrap="none" lIns="0" tIns="0" rIns="0" bIns="0">
            <a:spAutoFit/>
          </a:bodyPr>
          <a:lstStyle/>
          <a:p>
            <a:pPr defTabSz="992188"/>
            <a:r>
              <a:rPr lang="en-AU" sz="1200" dirty="0" err="1">
                <a:solidFill>
                  <a:srgbClr val="000000"/>
                </a:solidFill>
                <a:latin typeface="Trebuchet MS" pitchFamily="34" charset="0"/>
                <a:cs typeface="Tunga" pitchFamily="34" charset="0"/>
              </a:rPr>
              <a:t>Kesetaraan</a:t>
            </a:r>
            <a:r>
              <a:rPr lang="en-AU" sz="1200" dirty="0">
                <a:solidFill>
                  <a:srgbClr val="000000"/>
                </a:solidFill>
                <a:latin typeface="Trebuchet MS" pitchFamily="34" charset="0"/>
                <a:cs typeface="Tunga" pitchFamily="34" charset="0"/>
              </a:rPr>
              <a:t> gender</a:t>
            </a:r>
            <a:endParaRPr lang="en-US" dirty="0">
              <a:latin typeface="Trebuchet MS" pitchFamily="34" charset="0"/>
            </a:endParaRPr>
          </a:p>
        </p:txBody>
      </p:sp>
      <p:sp>
        <p:nvSpPr>
          <p:cNvPr id="11" name="Rectangle 14"/>
          <p:cNvSpPr>
            <a:spLocks noChangeArrowheads="1"/>
          </p:cNvSpPr>
          <p:nvPr/>
        </p:nvSpPr>
        <p:spPr bwMode="auto">
          <a:xfrm>
            <a:off x="4873625" y="1641475"/>
            <a:ext cx="727075" cy="182563"/>
          </a:xfrm>
          <a:prstGeom prst="rect">
            <a:avLst/>
          </a:prstGeom>
          <a:noFill/>
          <a:ln w="9525">
            <a:noFill/>
            <a:miter lim="800000"/>
            <a:headEnd/>
            <a:tailEnd/>
          </a:ln>
        </p:spPr>
        <p:txBody>
          <a:bodyPr wrap="none" lIns="0" tIns="0" rIns="0" bIns="0">
            <a:spAutoFit/>
          </a:bodyPr>
          <a:lstStyle/>
          <a:p>
            <a:pPr defTabSz="992188"/>
            <a:r>
              <a:rPr lang="en-AU" sz="1200">
                <a:solidFill>
                  <a:srgbClr val="000000"/>
                </a:solidFill>
                <a:latin typeface="Trebuchet MS" pitchFamily="34" charset="0"/>
                <a:cs typeface="Tunga" pitchFamily="34" charset="0"/>
              </a:rPr>
              <a:t>Globalisasi</a:t>
            </a:r>
            <a:endParaRPr lang="en-US">
              <a:latin typeface="Trebuchet MS" pitchFamily="34" charset="0"/>
            </a:endParaRPr>
          </a:p>
        </p:txBody>
      </p:sp>
      <p:sp>
        <p:nvSpPr>
          <p:cNvPr id="12" name="Rectangle 15"/>
          <p:cNvSpPr>
            <a:spLocks noChangeArrowheads="1"/>
          </p:cNvSpPr>
          <p:nvPr/>
        </p:nvSpPr>
        <p:spPr bwMode="auto">
          <a:xfrm>
            <a:off x="4873625" y="1827213"/>
            <a:ext cx="1149350" cy="182562"/>
          </a:xfrm>
          <a:prstGeom prst="rect">
            <a:avLst/>
          </a:prstGeom>
          <a:noFill/>
          <a:ln w="9525">
            <a:noFill/>
            <a:miter lim="800000"/>
            <a:headEnd/>
            <a:tailEnd/>
          </a:ln>
        </p:spPr>
        <p:txBody>
          <a:bodyPr wrap="none" lIns="0" tIns="0" rIns="0" bIns="0">
            <a:spAutoFit/>
          </a:bodyPr>
          <a:lstStyle/>
          <a:p>
            <a:pPr defTabSz="992188"/>
            <a:r>
              <a:rPr lang="en-AU" sz="1200">
                <a:solidFill>
                  <a:srgbClr val="000000"/>
                </a:solidFill>
                <a:latin typeface="Trebuchet MS" pitchFamily="34" charset="0"/>
                <a:cs typeface="Tunga" pitchFamily="34" charset="0"/>
              </a:rPr>
              <a:t>Komitmen global</a:t>
            </a:r>
            <a:endParaRPr lang="en-US">
              <a:latin typeface="Trebuchet MS" pitchFamily="34" charset="0"/>
            </a:endParaRPr>
          </a:p>
        </p:txBody>
      </p:sp>
      <p:sp>
        <p:nvSpPr>
          <p:cNvPr id="13" name="Rectangle 16"/>
          <p:cNvSpPr>
            <a:spLocks noChangeArrowheads="1"/>
          </p:cNvSpPr>
          <p:nvPr/>
        </p:nvSpPr>
        <p:spPr bwMode="auto">
          <a:xfrm>
            <a:off x="4860925" y="2032000"/>
            <a:ext cx="2012950" cy="182563"/>
          </a:xfrm>
          <a:prstGeom prst="rect">
            <a:avLst/>
          </a:prstGeom>
          <a:noFill/>
          <a:ln w="9525">
            <a:noFill/>
            <a:miter lim="800000"/>
            <a:headEnd/>
            <a:tailEnd/>
          </a:ln>
        </p:spPr>
        <p:txBody>
          <a:bodyPr lIns="0" tIns="0" rIns="0" bIns="0">
            <a:spAutoFit/>
          </a:bodyPr>
          <a:lstStyle/>
          <a:p>
            <a:pPr defTabSz="992188"/>
            <a:r>
              <a:rPr lang="en-AU" sz="1200" dirty="0" err="1">
                <a:solidFill>
                  <a:srgbClr val="000000"/>
                </a:solidFill>
                <a:latin typeface="Trebuchet MS" pitchFamily="34" charset="0"/>
                <a:cs typeface="Tunga" pitchFamily="34" charset="0"/>
              </a:rPr>
              <a:t>Penyakit</a:t>
            </a:r>
            <a:r>
              <a:rPr lang="en-AU" sz="1200" dirty="0">
                <a:solidFill>
                  <a:srgbClr val="000000"/>
                </a:solidFill>
                <a:latin typeface="Trebuchet MS" pitchFamily="34" charset="0"/>
                <a:cs typeface="Tunga" pitchFamily="34" charset="0"/>
              </a:rPr>
              <a:t> </a:t>
            </a:r>
            <a:r>
              <a:rPr lang="en-AU" sz="1200" dirty="0" err="1">
                <a:solidFill>
                  <a:srgbClr val="000000"/>
                </a:solidFill>
                <a:latin typeface="Trebuchet MS" pitchFamily="34" charset="0"/>
                <a:cs typeface="Tunga" pitchFamily="34" charset="0"/>
              </a:rPr>
              <a:t>lintas</a:t>
            </a:r>
            <a:r>
              <a:rPr lang="en-AU" sz="1200" dirty="0">
                <a:solidFill>
                  <a:srgbClr val="000000"/>
                </a:solidFill>
                <a:latin typeface="Trebuchet MS" pitchFamily="34" charset="0"/>
                <a:cs typeface="Tunga" pitchFamily="34" charset="0"/>
              </a:rPr>
              <a:t> </a:t>
            </a:r>
            <a:r>
              <a:rPr lang="en-AU" sz="1200" dirty="0" err="1">
                <a:solidFill>
                  <a:srgbClr val="000000"/>
                </a:solidFill>
                <a:latin typeface="Trebuchet MS" pitchFamily="34" charset="0"/>
                <a:cs typeface="Tunga" pitchFamily="34" charset="0"/>
              </a:rPr>
              <a:t>negara</a:t>
            </a:r>
            <a:endParaRPr lang="en-US" dirty="0">
              <a:latin typeface="Trebuchet MS" pitchFamily="34" charset="0"/>
            </a:endParaRPr>
          </a:p>
        </p:txBody>
      </p:sp>
      <p:sp>
        <p:nvSpPr>
          <p:cNvPr id="14" name="Rectangle 17"/>
          <p:cNvSpPr>
            <a:spLocks noChangeArrowheads="1"/>
          </p:cNvSpPr>
          <p:nvPr/>
        </p:nvSpPr>
        <p:spPr bwMode="auto">
          <a:xfrm>
            <a:off x="9934575" y="6208713"/>
            <a:ext cx="0" cy="304800"/>
          </a:xfrm>
          <a:prstGeom prst="rect">
            <a:avLst/>
          </a:prstGeom>
          <a:noFill/>
          <a:ln w="9525">
            <a:noFill/>
            <a:miter lim="800000"/>
            <a:headEnd/>
            <a:tailEnd/>
          </a:ln>
        </p:spPr>
        <p:txBody>
          <a:bodyPr wrap="none" lIns="0" tIns="0" rIns="0" bIns="0">
            <a:spAutoFit/>
          </a:bodyPr>
          <a:lstStyle/>
          <a:p>
            <a:pPr defTabSz="992188"/>
            <a:endParaRPr lang="id-ID">
              <a:latin typeface="Calibri" pitchFamily="34" charset="0"/>
            </a:endParaRPr>
          </a:p>
        </p:txBody>
      </p:sp>
      <p:sp>
        <p:nvSpPr>
          <p:cNvPr id="15" name="Rectangle 18"/>
          <p:cNvSpPr>
            <a:spLocks noChangeArrowheads="1"/>
          </p:cNvSpPr>
          <p:nvPr/>
        </p:nvSpPr>
        <p:spPr bwMode="auto">
          <a:xfrm>
            <a:off x="2449513" y="1452563"/>
            <a:ext cx="904875" cy="182562"/>
          </a:xfrm>
          <a:prstGeom prst="rect">
            <a:avLst/>
          </a:prstGeom>
          <a:noFill/>
          <a:ln w="9525">
            <a:noFill/>
            <a:miter lim="800000"/>
            <a:headEnd/>
            <a:tailEnd/>
          </a:ln>
        </p:spPr>
        <p:txBody>
          <a:bodyPr wrap="none" lIns="0" tIns="0" rIns="0" bIns="0">
            <a:spAutoFit/>
          </a:bodyPr>
          <a:lstStyle/>
          <a:p>
            <a:pPr defTabSz="992188"/>
            <a:r>
              <a:rPr lang="en-AU" sz="1200">
                <a:solidFill>
                  <a:srgbClr val="000000"/>
                </a:solidFill>
                <a:latin typeface="Trebuchet MS" pitchFamily="34" charset="0"/>
                <a:cs typeface="Tunga" pitchFamily="34" charset="0"/>
              </a:rPr>
              <a:t>Kelembagaan</a:t>
            </a:r>
            <a:endParaRPr lang="en-US">
              <a:latin typeface="Trebuchet MS" pitchFamily="34" charset="0"/>
            </a:endParaRPr>
          </a:p>
        </p:txBody>
      </p:sp>
      <p:sp>
        <p:nvSpPr>
          <p:cNvPr id="16" name="AutoShape 21"/>
          <p:cNvSpPr>
            <a:spLocks noChangeArrowheads="1"/>
          </p:cNvSpPr>
          <p:nvPr/>
        </p:nvSpPr>
        <p:spPr bwMode="auto">
          <a:xfrm>
            <a:off x="3581400" y="5715000"/>
            <a:ext cx="1176338" cy="338137"/>
          </a:xfrm>
          <a:prstGeom prst="upArrow">
            <a:avLst>
              <a:gd name="adj1" fmla="val 47481"/>
              <a:gd name="adj2" fmla="val 50000"/>
            </a:avLst>
          </a:prstGeom>
          <a:solidFill>
            <a:srgbClr val="333333"/>
          </a:solidFill>
          <a:ln w="9525">
            <a:solidFill>
              <a:srgbClr val="333333"/>
            </a:solidFill>
            <a:miter lim="800000"/>
            <a:headEnd/>
            <a:tailEnd/>
          </a:ln>
        </p:spPr>
        <p:txBody>
          <a:bodyPr wrap="none" lIns="99234" tIns="49618" rIns="99234" bIns="49618" anchor="ctr"/>
          <a:lstStyle/>
          <a:p>
            <a:pPr defTabSz="992188"/>
            <a:endParaRPr lang="id-ID">
              <a:latin typeface="Calibri" pitchFamily="34" charset="0"/>
            </a:endParaRPr>
          </a:p>
        </p:txBody>
      </p:sp>
      <p:sp>
        <p:nvSpPr>
          <p:cNvPr id="17" name="AutoShape 22"/>
          <p:cNvSpPr>
            <a:spLocks noChangeArrowheads="1"/>
          </p:cNvSpPr>
          <p:nvPr/>
        </p:nvSpPr>
        <p:spPr bwMode="auto">
          <a:xfrm>
            <a:off x="5257800" y="3738563"/>
            <a:ext cx="419100" cy="685800"/>
          </a:xfrm>
          <a:prstGeom prst="rightArrow">
            <a:avLst>
              <a:gd name="adj1" fmla="val 50000"/>
              <a:gd name="adj2" fmla="val 25000"/>
            </a:avLst>
          </a:prstGeom>
          <a:solidFill>
            <a:srgbClr val="333333"/>
          </a:solidFill>
          <a:ln w="9525">
            <a:solidFill>
              <a:srgbClr val="333333"/>
            </a:solidFill>
            <a:miter lim="800000"/>
            <a:headEnd/>
            <a:tailEnd/>
          </a:ln>
        </p:spPr>
        <p:txBody>
          <a:bodyPr wrap="none" lIns="99234" tIns="49618" rIns="99234" bIns="49618" anchor="ctr"/>
          <a:lstStyle/>
          <a:p>
            <a:pPr defTabSz="992188"/>
            <a:endParaRPr lang="id-ID">
              <a:latin typeface="Calibri" pitchFamily="34" charset="0"/>
            </a:endParaRPr>
          </a:p>
        </p:txBody>
      </p:sp>
      <p:sp>
        <p:nvSpPr>
          <p:cNvPr id="18" name="Text Box 27"/>
          <p:cNvSpPr txBox="1">
            <a:spLocks noChangeArrowheads="1"/>
          </p:cNvSpPr>
          <p:nvPr/>
        </p:nvSpPr>
        <p:spPr bwMode="auto">
          <a:xfrm>
            <a:off x="2590800" y="2687638"/>
            <a:ext cx="2641600" cy="3027362"/>
          </a:xfrm>
          <a:prstGeom prst="rect">
            <a:avLst/>
          </a:prstGeom>
          <a:solidFill>
            <a:srgbClr val="FFFF00"/>
          </a:solidFill>
          <a:ln w="9525">
            <a:solidFill>
              <a:srgbClr val="000000"/>
            </a:solidFill>
            <a:miter lim="800000"/>
            <a:headEnd/>
            <a:tailEnd/>
          </a:ln>
        </p:spPr>
        <p:txBody>
          <a:bodyPr lIns="99234" tIns="49618" rIns="99234" bIns="49618"/>
          <a:lstStyle/>
          <a:p>
            <a:pPr defTabSz="992188"/>
            <a:r>
              <a:rPr lang="en-US" sz="1300" b="1" u="sng">
                <a:latin typeface="Trebuchet MS" pitchFamily="34" charset="0"/>
                <a:cs typeface="Tunga" pitchFamily="34" charset="0"/>
              </a:rPr>
              <a:t>ISU STRATEGIS</a:t>
            </a:r>
          </a:p>
          <a:p>
            <a:pPr marL="306388" lvl="1" indent="-182563" defTabSz="992188">
              <a:lnSpc>
                <a:spcPct val="95000"/>
              </a:lnSpc>
              <a:buFont typeface="Symbol" pitchFamily="18" charset="2"/>
              <a:buChar char="·"/>
            </a:pPr>
            <a:r>
              <a:rPr lang="en-US" sz="1500">
                <a:latin typeface="Trebuchet MS" pitchFamily="34" charset="0"/>
                <a:cs typeface="Tunga" pitchFamily="34" charset="0"/>
              </a:rPr>
              <a:t>Jumlah dan struktur umur penduduk</a:t>
            </a:r>
          </a:p>
          <a:p>
            <a:pPr marL="306388" lvl="1" indent="-182563" defTabSz="992188">
              <a:lnSpc>
                <a:spcPct val="95000"/>
              </a:lnSpc>
              <a:buFont typeface="Symbol" pitchFamily="18" charset="2"/>
              <a:buChar char="·"/>
            </a:pPr>
            <a:r>
              <a:rPr lang="en-US" sz="1500">
                <a:latin typeface="Trebuchet MS" pitchFamily="34" charset="0"/>
                <a:cs typeface="Tunga" pitchFamily="34" charset="0"/>
              </a:rPr>
              <a:t>Karakter manusia Indonesia</a:t>
            </a:r>
          </a:p>
          <a:p>
            <a:pPr marL="306388" lvl="1" indent="-182563" defTabSz="992188">
              <a:lnSpc>
                <a:spcPct val="95000"/>
              </a:lnSpc>
              <a:buFont typeface="Symbol" pitchFamily="18" charset="2"/>
              <a:buChar char="·"/>
            </a:pPr>
            <a:r>
              <a:rPr lang="en-US" sz="1500">
                <a:latin typeface="Trebuchet MS" pitchFamily="34" charset="0"/>
                <a:cs typeface="Tunga" pitchFamily="34" charset="0"/>
              </a:rPr>
              <a:t>Akses dan kualitas pelayanan sosial dasar</a:t>
            </a:r>
          </a:p>
          <a:p>
            <a:pPr marL="306388" lvl="1" indent="-182563" defTabSz="992188">
              <a:lnSpc>
                <a:spcPct val="95000"/>
              </a:lnSpc>
              <a:buFont typeface="Symbol" pitchFamily="18" charset="2"/>
              <a:buChar char="·"/>
            </a:pPr>
            <a:r>
              <a:rPr lang="en-US" sz="1500">
                <a:latin typeface="Trebuchet MS" pitchFamily="34" charset="0"/>
                <a:cs typeface="Tunga" pitchFamily="34" charset="0"/>
              </a:rPr>
              <a:t>Kesenjangan </a:t>
            </a:r>
            <a:endParaRPr lang="en-US" sz="1500" b="1" u="sng">
              <a:latin typeface="Trebuchet MS" pitchFamily="34" charset="0"/>
            </a:endParaRPr>
          </a:p>
          <a:p>
            <a:pPr defTabSz="992188"/>
            <a:r>
              <a:rPr lang="en-US" sz="1300" b="1" u="sng">
                <a:latin typeface="Trebuchet MS" pitchFamily="34" charset="0"/>
              </a:rPr>
              <a:t>PEMBANGUNAN MANUSIA INDONESIA</a:t>
            </a:r>
            <a:endParaRPr lang="en-US" sz="1300" b="1">
              <a:latin typeface="Trebuchet MS" pitchFamily="34" charset="0"/>
            </a:endParaRPr>
          </a:p>
          <a:p>
            <a:pPr marL="306388" lvl="1" indent="-182563" defTabSz="992188">
              <a:buFontTx/>
              <a:buChar char="•"/>
            </a:pPr>
            <a:r>
              <a:rPr lang="en-US" sz="1300">
                <a:latin typeface="Trebuchet MS" pitchFamily="34" charset="0"/>
              </a:rPr>
              <a:t>Arah Kebijakan</a:t>
            </a:r>
          </a:p>
          <a:p>
            <a:pPr marL="306388" lvl="1" indent="-182563" defTabSz="992188">
              <a:buFontTx/>
              <a:buChar char="•"/>
            </a:pPr>
            <a:r>
              <a:rPr lang="en-US" sz="1300">
                <a:latin typeface="Trebuchet MS" pitchFamily="34" charset="0"/>
              </a:rPr>
              <a:t>Strategi</a:t>
            </a:r>
          </a:p>
          <a:p>
            <a:pPr marL="306388" lvl="1" indent="-182563" defTabSz="992188">
              <a:buFontTx/>
              <a:buChar char="•"/>
            </a:pPr>
            <a:r>
              <a:rPr lang="en-US" sz="1300">
                <a:latin typeface="Trebuchet MS" pitchFamily="34" charset="0"/>
              </a:rPr>
              <a:t>Program</a:t>
            </a:r>
          </a:p>
          <a:p>
            <a:pPr marL="306388" lvl="1" indent="-182563" defTabSz="992188">
              <a:buFontTx/>
              <a:buChar char="•"/>
            </a:pPr>
            <a:r>
              <a:rPr lang="en-US" sz="1300">
                <a:latin typeface="Trebuchet MS" pitchFamily="34" charset="0"/>
              </a:rPr>
              <a:t>Kegiatan </a:t>
            </a:r>
          </a:p>
        </p:txBody>
      </p:sp>
      <p:sp>
        <p:nvSpPr>
          <p:cNvPr id="19" name="Rectangle 30"/>
          <p:cNvSpPr>
            <a:spLocks noChangeArrowheads="1"/>
          </p:cNvSpPr>
          <p:nvPr/>
        </p:nvSpPr>
        <p:spPr bwMode="auto">
          <a:xfrm>
            <a:off x="2765425" y="6019800"/>
            <a:ext cx="3017838" cy="812800"/>
          </a:xfrm>
          <a:prstGeom prst="rect">
            <a:avLst/>
          </a:prstGeom>
          <a:solidFill>
            <a:srgbClr val="FFCC99"/>
          </a:solidFill>
          <a:ln w="8001">
            <a:solidFill>
              <a:srgbClr val="000000"/>
            </a:solidFill>
            <a:miter lim="800000"/>
            <a:headEnd/>
            <a:tailEnd/>
          </a:ln>
        </p:spPr>
        <p:txBody>
          <a:bodyPr lIns="99234" tIns="49618" rIns="99234" bIns="49618"/>
          <a:lstStyle/>
          <a:p>
            <a:pPr algn="ctr" defTabSz="992188">
              <a:tabLst>
                <a:tab pos="1462088" algn="l"/>
              </a:tabLst>
            </a:pPr>
            <a:r>
              <a:rPr lang="en-US" sz="1300" b="1" u="sng">
                <a:latin typeface="Trebuchet MS" pitchFamily="34" charset="0"/>
                <a:cs typeface="Tunga" pitchFamily="34" charset="0"/>
              </a:rPr>
              <a:t>LANDASAN HUKUM</a:t>
            </a:r>
          </a:p>
          <a:p>
            <a:pPr defTabSz="992188">
              <a:buFontTx/>
              <a:buChar char="•"/>
              <a:tabLst>
                <a:tab pos="1462088" algn="l"/>
              </a:tabLst>
            </a:pPr>
            <a:r>
              <a:rPr lang="en-US" sz="1100" b="1">
                <a:latin typeface="Trebuchet MS" pitchFamily="34" charset="0"/>
                <a:cs typeface="Tunga" pitchFamily="34" charset="0"/>
              </a:rPr>
              <a:t>UUD 1945	- UU Kesehatan</a:t>
            </a:r>
          </a:p>
          <a:p>
            <a:pPr defTabSz="992188">
              <a:buFont typeface="Symbol" pitchFamily="18" charset="2"/>
              <a:buChar char="·"/>
              <a:tabLst>
                <a:tab pos="1462088" algn="l"/>
              </a:tabLst>
            </a:pPr>
            <a:r>
              <a:rPr lang="en-US" sz="1100" b="1">
                <a:latin typeface="Trebuchet MS" pitchFamily="34" charset="0"/>
                <a:cs typeface="Tunga" pitchFamily="34" charset="0"/>
              </a:rPr>
              <a:t>RPJPN 2005-2025	- UU Pendidikan</a:t>
            </a:r>
          </a:p>
          <a:p>
            <a:pPr defTabSz="992188">
              <a:buFont typeface="Symbol" pitchFamily="18" charset="2"/>
              <a:buChar char="·"/>
              <a:tabLst>
                <a:tab pos="1462088" algn="l"/>
              </a:tabLst>
            </a:pPr>
            <a:r>
              <a:rPr lang="en-US" sz="1100" b="1">
                <a:latin typeface="Trebuchet MS" pitchFamily="34" charset="0"/>
                <a:cs typeface="Tunga" pitchFamily="34" charset="0"/>
              </a:rPr>
              <a:t>RPJM 2005-2009	- dll</a:t>
            </a:r>
            <a:endParaRPr lang="en-US">
              <a:latin typeface="Trebuchet MS" pitchFamily="34" charset="0"/>
            </a:endParaRPr>
          </a:p>
        </p:txBody>
      </p:sp>
      <p:sp>
        <p:nvSpPr>
          <p:cNvPr id="20" name="AutoShape 33"/>
          <p:cNvSpPr>
            <a:spLocks noChangeArrowheads="1"/>
          </p:cNvSpPr>
          <p:nvPr/>
        </p:nvSpPr>
        <p:spPr bwMode="auto">
          <a:xfrm>
            <a:off x="3687763" y="2357438"/>
            <a:ext cx="1006475" cy="325437"/>
          </a:xfrm>
          <a:prstGeom prst="downArrow">
            <a:avLst>
              <a:gd name="adj1" fmla="val 50000"/>
              <a:gd name="adj2" fmla="val 47222"/>
            </a:avLst>
          </a:prstGeom>
          <a:solidFill>
            <a:schemeClr val="tx1"/>
          </a:solidFill>
          <a:ln w="9525">
            <a:solidFill>
              <a:schemeClr val="tx1"/>
            </a:solidFill>
            <a:miter lim="800000"/>
            <a:headEnd/>
            <a:tailEnd/>
          </a:ln>
        </p:spPr>
        <p:txBody>
          <a:bodyPr vert="eaVert" wrap="none" lIns="99234" tIns="49618" rIns="99234" bIns="49618" anchor="ctr"/>
          <a:lstStyle/>
          <a:p>
            <a:pPr defTabSz="992188"/>
            <a:endParaRPr lang="id-ID">
              <a:latin typeface="Calibri" pitchFamily="34" charset="0"/>
            </a:endParaRPr>
          </a:p>
        </p:txBody>
      </p:sp>
      <p:sp>
        <p:nvSpPr>
          <p:cNvPr id="21" name="Text Box 29"/>
          <p:cNvSpPr txBox="1">
            <a:spLocks noChangeArrowheads="1"/>
          </p:cNvSpPr>
          <p:nvPr/>
        </p:nvSpPr>
        <p:spPr bwMode="auto">
          <a:xfrm>
            <a:off x="1408113" y="608013"/>
            <a:ext cx="200025" cy="403225"/>
          </a:xfrm>
          <a:prstGeom prst="rect">
            <a:avLst/>
          </a:prstGeom>
          <a:noFill/>
          <a:ln w="9525">
            <a:noFill/>
            <a:miter lim="800000"/>
            <a:headEnd/>
            <a:tailEnd/>
          </a:ln>
        </p:spPr>
        <p:txBody>
          <a:bodyPr wrap="none" lIns="99234" tIns="49618" rIns="99234" bIns="49618">
            <a:spAutoFit/>
          </a:bodyPr>
          <a:lstStyle/>
          <a:p>
            <a:pPr defTabSz="992188"/>
            <a:endParaRPr lang="id-ID"/>
          </a:p>
        </p:txBody>
      </p:sp>
      <p:sp>
        <p:nvSpPr>
          <p:cNvPr id="22" name="Oval 29"/>
          <p:cNvSpPr>
            <a:spLocks noChangeArrowheads="1"/>
          </p:cNvSpPr>
          <p:nvPr/>
        </p:nvSpPr>
        <p:spPr bwMode="auto">
          <a:xfrm>
            <a:off x="7391400" y="2682875"/>
            <a:ext cx="2178050" cy="2681288"/>
          </a:xfrm>
          <a:prstGeom prst="ellipse">
            <a:avLst/>
          </a:prstGeom>
          <a:solidFill>
            <a:srgbClr val="FFCC00"/>
          </a:solidFill>
          <a:ln w="9525">
            <a:solidFill>
              <a:schemeClr val="tx1"/>
            </a:solidFill>
            <a:round/>
            <a:headEnd/>
            <a:tailEnd/>
          </a:ln>
        </p:spPr>
        <p:txBody>
          <a:bodyPr wrap="none" lIns="99234" tIns="49618" rIns="99234" bIns="49618" anchor="ctr"/>
          <a:lstStyle/>
          <a:p>
            <a:pPr algn="ctr" defTabSz="992188"/>
            <a:r>
              <a:rPr lang="en-US" sz="1500" b="1" u="sng">
                <a:solidFill>
                  <a:srgbClr val="333333"/>
                </a:solidFill>
              </a:rPr>
              <a:t>MANUSIA </a:t>
            </a:r>
          </a:p>
          <a:p>
            <a:pPr algn="ctr" defTabSz="992188"/>
            <a:r>
              <a:rPr lang="en-US" sz="1500" b="1" u="sng">
                <a:solidFill>
                  <a:srgbClr val="333333"/>
                </a:solidFill>
              </a:rPr>
              <a:t>INDONESIA  </a:t>
            </a:r>
          </a:p>
          <a:p>
            <a:pPr algn="ctr" defTabSz="992188"/>
            <a:r>
              <a:rPr lang="en-US" sz="1500" b="1" u="sng">
                <a:solidFill>
                  <a:srgbClr val="333333"/>
                </a:solidFill>
              </a:rPr>
              <a:t>MASA DEPAN</a:t>
            </a:r>
          </a:p>
          <a:p>
            <a:pPr algn="ctr" defTabSz="992188"/>
            <a:r>
              <a:rPr lang="en-US" sz="1500">
                <a:solidFill>
                  <a:srgbClr val="333333"/>
                </a:solidFill>
              </a:rPr>
              <a:t>Tangguh</a:t>
            </a:r>
          </a:p>
          <a:p>
            <a:pPr algn="ctr" defTabSz="992188"/>
            <a:r>
              <a:rPr lang="en-US" sz="1500">
                <a:solidFill>
                  <a:srgbClr val="333333"/>
                </a:solidFill>
              </a:rPr>
              <a:t>Berkompetitif</a:t>
            </a:r>
          </a:p>
          <a:p>
            <a:pPr algn="ctr" defTabSz="992188"/>
            <a:r>
              <a:rPr lang="en-US" sz="1500">
                <a:solidFill>
                  <a:srgbClr val="333333"/>
                </a:solidFill>
              </a:rPr>
              <a:t>Berakhlak Mulia</a:t>
            </a:r>
          </a:p>
          <a:p>
            <a:pPr algn="ctr" defTabSz="992188"/>
            <a:r>
              <a:rPr lang="en-US" sz="1500">
                <a:solidFill>
                  <a:srgbClr val="333333"/>
                </a:solidFill>
              </a:rPr>
              <a:t>Bermoral</a:t>
            </a:r>
          </a:p>
          <a:p>
            <a:pPr algn="ctr" defTabSz="992188"/>
            <a:r>
              <a:rPr lang="en-US" sz="1500">
                <a:solidFill>
                  <a:srgbClr val="333333"/>
                </a:solidFill>
              </a:rPr>
              <a:t>Sehat</a:t>
            </a:r>
          </a:p>
          <a:p>
            <a:pPr algn="ctr" defTabSz="992188"/>
            <a:r>
              <a:rPr lang="en-US" sz="1500">
                <a:solidFill>
                  <a:srgbClr val="333333"/>
                </a:solidFill>
              </a:rPr>
              <a:t>Berpendidikan</a:t>
            </a:r>
            <a:endParaRPr lang="en-US" sz="1500"/>
          </a:p>
          <a:p>
            <a:pPr algn="ctr" defTabSz="992188"/>
            <a:endParaRPr lang="en-US" sz="1500" noProof="1"/>
          </a:p>
        </p:txBody>
      </p:sp>
      <p:sp>
        <p:nvSpPr>
          <p:cNvPr id="23" name="Oval 30"/>
          <p:cNvSpPr>
            <a:spLocks noChangeArrowheads="1"/>
          </p:cNvSpPr>
          <p:nvPr/>
        </p:nvSpPr>
        <p:spPr bwMode="auto">
          <a:xfrm>
            <a:off x="5715000" y="3413125"/>
            <a:ext cx="1341437" cy="1219200"/>
          </a:xfrm>
          <a:prstGeom prst="ellipse">
            <a:avLst/>
          </a:prstGeom>
          <a:solidFill>
            <a:srgbClr val="FFCC00"/>
          </a:solidFill>
          <a:ln w="9525">
            <a:solidFill>
              <a:schemeClr val="tx1"/>
            </a:solidFill>
            <a:round/>
            <a:headEnd/>
            <a:tailEnd/>
          </a:ln>
        </p:spPr>
        <p:txBody>
          <a:bodyPr wrap="none" lIns="99234" tIns="49618" rIns="99234" bIns="49618" anchor="ctr"/>
          <a:lstStyle/>
          <a:p>
            <a:pPr algn="ctr" defTabSz="992188"/>
            <a:r>
              <a:rPr lang="en-US" sz="1500" b="1" u="sng" dirty="0">
                <a:solidFill>
                  <a:srgbClr val="333333"/>
                </a:solidFill>
              </a:rPr>
              <a:t>SASARAN </a:t>
            </a:r>
          </a:p>
          <a:p>
            <a:pPr algn="ctr" defTabSz="992188"/>
            <a:r>
              <a:rPr lang="en-US" sz="1500" b="1" u="sng" dirty="0">
                <a:solidFill>
                  <a:srgbClr val="333333"/>
                </a:solidFill>
              </a:rPr>
              <a:t>RPJM</a:t>
            </a:r>
          </a:p>
          <a:p>
            <a:pPr algn="ctr" defTabSz="992188"/>
            <a:r>
              <a:rPr lang="en-US" sz="1500" b="1" u="sng" dirty="0">
                <a:solidFill>
                  <a:srgbClr val="333333"/>
                </a:solidFill>
              </a:rPr>
              <a:t>2010-2014</a:t>
            </a:r>
            <a:endParaRPr lang="en-US" sz="1500" dirty="0"/>
          </a:p>
          <a:p>
            <a:pPr algn="ctr" defTabSz="992188"/>
            <a:endParaRPr lang="en-US" sz="1500" noProof="1"/>
          </a:p>
        </p:txBody>
      </p:sp>
      <p:sp>
        <p:nvSpPr>
          <p:cNvPr id="24" name="AutoShape 22"/>
          <p:cNvSpPr>
            <a:spLocks noChangeArrowheads="1"/>
          </p:cNvSpPr>
          <p:nvPr/>
        </p:nvSpPr>
        <p:spPr bwMode="auto">
          <a:xfrm>
            <a:off x="7086600" y="3703638"/>
            <a:ext cx="419100" cy="685800"/>
          </a:xfrm>
          <a:prstGeom prst="rightArrow">
            <a:avLst>
              <a:gd name="adj1" fmla="val 50000"/>
              <a:gd name="adj2" fmla="val 25000"/>
            </a:avLst>
          </a:prstGeom>
          <a:solidFill>
            <a:srgbClr val="333333"/>
          </a:solidFill>
          <a:ln w="9525">
            <a:solidFill>
              <a:srgbClr val="333333"/>
            </a:solidFill>
            <a:miter lim="800000"/>
            <a:headEnd/>
            <a:tailEnd/>
          </a:ln>
        </p:spPr>
        <p:txBody>
          <a:bodyPr wrap="none" lIns="99234" tIns="49618" rIns="99234" bIns="49618" anchor="ctr"/>
          <a:lstStyle/>
          <a:p>
            <a:pPr defTabSz="992188"/>
            <a:endParaRPr lang="id-ID">
              <a:latin typeface="Calibri" pitchFamily="34" charset="0"/>
            </a:endParaRPr>
          </a:p>
        </p:txBody>
      </p:sp>
      <p:sp>
        <p:nvSpPr>
          <p:cNvPr id="25" name="Text Box 28"/>
          <p:cNvSpPr txBox="1">
            <a:spLocks noChangeArrowheads="1"/>
          </p:cNvSpPr>
          <p:nvPr/>
        </p:nvSpPr>
        <p:spPr bwMode="auto">
          <a:xfrm>
            <a:off x="900113" y="192088"/>
            <a:ext cx="6883400" cy="457200"/>
          </a:xfrm>
          <a:prstGeom prst="rect">
            <a:avLst/>
          </a:prstGeom>
          <a:noFill/>
          <a:ln w="9525">
            <a:noFill/>
            <a:miter lim="800000"/>
            <a:headEnd/>
            <a:tailEnd/>
          </a:ln>
        </p:spPr>
        <p:txBody>
          <a:bodyPr wrap="none" lIns="91407" tIns="45704" rIns="91407" bIns="45704">
            <a:spAutoFit/>
          </a:bodyPr>
          <a:lstStyle/>
          <a:p>
            <a:pPr defTabSz="992188"/>
            <a:r>
              <a:rPr lang="en-US" sz="2400"/>
              <a:t>Kerangka Pikir Pembangunan Manusia Indonesia</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269875"/>
            <a:ext cx="9144000" cy="1143000"/>
          </a:xfrm>
          <a:prstGeom prst="rect">
            <a:avLst/>
          </a:prstGeom>
          <a:noFill/>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5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Calisto MT" pitchFamily="18" charset="0"/>
                <a:ea typeface="+mj-ea"/>
                <a:cs typeface="Tahoma" pitchFamily="34" charset="0"/>
              </a:rPr>
              <a:t>5 faktor krusial untuk meningkatkan &amp; menganalisa profesionalisme</a:t>
            </a:r>
            <a:endParaRPr kumimoji="0" lang="en-US" sz="3500" b="1" i="0" u="none" strike="noStrike" kern="1200" cap="none" spc="0" normalizeH="0" baseline="0" noProof="0">
              <a:ln>
                <a:noFill/>
              </a:ln>
              <a:solidFill>
                <a:schemeClr val="tx1"/>
              </a:solidFill>
              <a:effectLst>
                <a:outerShdw blurRad="38100" dist="38100" dir="2700000" algn="tl">
                  <a:srgbClr val="C0C0C0"/>
                </a:outerShdw>
              </a:effectLst>
              <a:uLnTx/>
              <a:uFillTx/>
              <a:latin typeface="Calisto MT" pitchFamily="18" charset="0"/>
              <a:ea typeface="+mj-ea"/>
              <a:cs typeface="Tahoma" pitchFamily="34" charset="0"/>
            </a:endParaRPr>
          </a:p>
        </p:txBody>
      </p:sp>
      <p:graphicFrame>
        <p:nvGraphicFramePr>
          <p:cNvPr id="3" name="Diagram 3"/>
          <p:cNvGraphicFramePr>
            <a:graphicFrameLocks/>
          </p:cNvGraphicFramePr>
          <p:nvPr/>
        </p:nvGraphicFramePr>
        <p:xfrm>
          <a:off x="-1692275" y="1052513"/>
          <a:ext cx="12025313" cy="6119812"/>
        </p:xfrm>
        <a:graphic>
          <a:graphicData uri="http://schemas.openxmlformats.org/drawingml/2006/compatibility">
            <com:legacyDrawing xmlns:com="http://schemas.openxmlformats.org/drawingml/2006/compatibility" spid="_x0000_s1026"/>
          </a:graphicData>
        </a:graphic>
      </p:graphicFrame>
      <p:sp>
        <p:nvSpPr>
          <p:cNvPr id="4" name="TextBox 3"/>
          <p:cNvSpPr txBox="1"/>
          <p:nvPr/>
        </p:nvSpPr>
        <p:spPr>
          <a:xfrm>
            <a:off x="6248400" y="6096000"/>
            <a:ext cx="2743200" cy="369332"/>
          </a:xfrm>
          <a:prstGeom prst="rect">
            <a:avLst/>
          </a:prstGeom>
          <a:noFill/>
        </p:spPr>
        <p:txBody>
          <a:bodyPr wrap="square" rtlCol="0">
            <a:spAutoFit/>
          </a:bodyPr>
          <a:lstStyle/>
          <a:p>
            <a:r>
              <a:rPr lang="id-ID" dirty="0" smtClean="0"/>
              <a:t>(Rachman,2010)</a:t>
            </a:r>
            <a:endParaRPr lang="id-ID"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4"/>
          <p:cNvSpPr>
            <a:spLocks noGrp="1"/>
          </p:cNvSpPr>
          <p:nvPr>
            <p:ph type="sldNum" sz="quarter" idx="12"/>
          </p:nvPr>
        </p:nvSpPr>
        <p:spPr>
          <a:xfrm>
            <a:off x="8358188" y="6286500"/>
            <a:ext cx="490537" cy="320675"/>
          </a:xfrm>
        </p:spPr>
        <p:txBody>
          <a:bodyPr/>
          <a:lstStyle/>
          <a:p>
            <a:pPr>
              <a:defRPr/>
            </a:pPr>
            <a:fld id="{52EFFA69-FC39-471A-95FD-0C4A46FBDE2C}" type="slidenum">
              <a:rPr lang="en-US" sz="1600" b="1" smtClean="0">
                <a:latin typeface="Iskoola Pota" pitchFamily="18" charset="0"/>
                <a:ea typeface="Iskoola Pota" pitchFamily="18" charset="0"/>
                <a:cs typeface="Iskoola Pota" pitchFamily="18" charset="0"/>
              </a:rPr>
              <a:pPr>
                <a:defRPr/>
              </a:pPr>
              <a:t>54</a:t>
            </a:fld>
            <a:endParaRPr lang="en-US" sz="1600" b="1" dirty="0" smtClean="0">
              <a:latin typeface="Iskoola Pota" pitchFamily="18" charset="0"/>
              <a:ea typeface="Iskoola Pota" pitchFamily="18" charset="0"/>
              <a:cs typeface="Iskoola Pota" pitchFamily="18" charset="0"/>
            </a:endParaRPr>
          </a:p>
        </p:txBody>
      </p:sp>
      <p:grpSp>
        <p:nvGrpSpPr>
          <p:cNvPr id="3" name="Group 26"/>
          <p:cNvGrpSpPr>
            <a:grpSpLocks/>
          </p:cNvGrpSpPr>
          <p:nvPr/>
        </p:nvGrpSpPr>
        <p:grpSpPr bwMode="auto">
          <a:xfrm>
            <a:off x="71438" y="1428750"/>
            <a:ext cx="8929687" cy="5041900"/>
            <a:chOff x="214233" y="969462"/>
            <a:chExt cx="8929085" cy="5042789"/>
          </a:xfrm>
        </p:grpSpPr>
        <p:sp>
          <p:nvSpPr>
            <p:cNvPr id="4" name="Rectangle 24"/>
            <p:cNvSpPr>
              <a:spLocks noChangeArrowheads="1"/>
            </p:cNvSpPr>
            <p:nvPr/>
          </p:nvSpPr>
          <p:spPr bwMode="auto">
            <a:xfrm>
              <a:off x="3857299" y="1447384"/>
              <a:ext cx="3428769" cy="1586192"/>
            </a:xfrm>
            <a:prstGeom prst="rect">
              <a:avLst/>
            </a:prstGeom>
            <a:solidFill>
              <a:srgbClr val="00B050"/>
            </a:solidFill>
            <a:ln w="9525">
              <a:solidFill>
                <a:srgbClr val="000000"/>
              </a:solidFill>
              <a:miter lim="800000"/>
              <a:headEnd/>
              <a:tailEnd/>
            </a:ln>
            <a:effectLst>
              <a:outerShdw blurRad="50800" dist="38100" dir="2700000" algn="tl" rotWithShape="0">
                <a:prstClr val="black">
                  <a:alpha val="40000"/>
                </a:prstClr>
              </a:outerShdw>
            </a:effectLst>
          </p:spPr>
          <p:txBody>
            <a:bodyPr/>
            <a:lstStyle/>
            <a:p>
              <a:pPr algn="ctr">
                <a:defRPr/>
              </a:pPr>
              <a:r>
                <a:rPr lang="en-US" sz="1100" b="1" dirty="0">
                  <a:solidFill>
                    <a:srgbClr val="000000"/>
                  </a:solidFill>
                  <a:latin typeface="Arial" charset="0"/>
                </a:rPr>
                <a:t>PENDIDIKAN FORMAL &amp; NON FORMAL</a:t>
              </a:r>
            </a:p>
          </p:txBody>
        </p:sp>
        <p:sp>
          <p:nvSpPr>
            <p:cNvPr id="5" name="Rectangle 23"/>
            <p:cNvSpPr>
              <a:spLocks noChangeArrowheads="1"/>
            </p:cNvSpPr>
            <p:nvPr/>
          </p:nvSpPr>
          <p:spPr bwMode="auto">
            <a:xfrm>
              <a:off x="3869999" y="2892264"/>
              <a:ext cx="3416070" cy="1298804"/>
            </a:xfrm>
            <a:prstGeom prst="rect">
              <a:avLst/>
            </a:prstGeom>
            <a:solidFill>
              <a:srgbClr val="CCFFFF"/>
            </a:solidFill>
            <a:ln w="9525">
              <a:solidFill>
                <a:srgbClr val="000000"/>
              </a:solidFill>
              <a:miter lim="800000"/>
              <a:headEnd/>
              <a:tailEnd/>
            </a:ln>
            <a:effectLst>
              <a:outerShdw blurRad="50800" dist="38100" dir="2700000" algn="tl" rotWithShape="0">
                <a:prstClr val="black">
                  <a:alpha val="40000"/>
                </a:prstClr>
              </a:outerShdw>
            </a:effectLst>
          </p:spPr>
          <p:txBody>
            <a:bodyPr/>
            <a:lstStyle/>
            <a:p>
              <a:pPr algn="ctr">
                <a:defRPr/>
              </a:pPr>
              <a:endParaRPr lang="en-US" sz="1200" b="1" dirty="0">
                <a:solidFill>
                  <a:srgbClr val="000000"/>
                </a:solidFill>
                <a:latin typeface="Arial" charset="0"/>
                <a:cs typeface="Times New Roman" pitchFamily="18" charset="0"/>
              </a:endParaRPr>
            </a:p>
            <a:p>
              <a:pPr algn="ctr">
                <a:defRPr/>
              </a:pPr>
              <a:endParaRPr lang="en-US" sz="1200" b="1" dirty="0">
                <a:solidFill>
                  <a:srgbClr val="000000"/>
                </a:solidFill>
                <a:latin typeface="Arial" charset="0"/>
                <a:cs typeface="Times New Roman" pitchFamily="18" charset="0"/>
              </a:endParaRPr>
            </a:p>
            <a:p>
              <a:pPr algn="ctr">
                <a:defRPr/>
              </a:pPr>
              <a:endParaRPr lang="en-US" sz="1200" b="1" dirty="0">
                <a:solidFill>
                  <a:srgbClr val="000000"/>
                </a:solidFill>
                <a:latin typeface="Arial" charset="0"/>
                <a:cs typeface="Times New Roman" pitchFamily="18" charset="0"/>
              </a:endParaRPr>
            </a:p>
            <a:p>
              <a:pPr algn="ctr">
                <a:defRPr/>
              </a:pPr>
              <a:endParaRPr lang="en-US" sz="1200" b="1" dirty="0">
                <a:solidFill>
                  <a:srgbClr val="000000"/>
                </a:solidFill>
                <a:latin typeface="Arial" charset="0"/>
                <a:cs typeface="Times New Roman" pitchFamily="18" charset="0"/>
              </a:endParaRPr>
            </a:p>
            <a:p>
              <a:pPr algn="ctr">
                <a:defRPr/>
              </a:pPr>
              <a:endParaRPr lang="en-US" sz="1200" b="1" dirty="0">
                <a:solidFill>
                  <a:srgbClr val="000000"/>
                </a:solidFill>
                <a:latin typeface="Arial" charset="0"/>
                <a:cs typeface="Times New Roman" pitchFamily="18" charset="0"/>
              </a:endParaRPr>
            </a:p>
            <a:p>
              <a:pPr algn="ctr">
                <a:defRPr/>
              </a:pPr>
              <a:r>
                <a:rPr lang="en-US" sz="1100" b="1" dirty="0">
                  <a:solidFill>
                    <a:srgbClr val="000000"/>
                  </a:solidFill>
                  <a:latin typeface="Arial" charset="0"/>
                  <a:cs typeface="Times New Roman" pitchFamily="18" charset="0"/>
                </a:rPr>
                <a:t>PENDIDIKAN INFORMAL</a:t>
              </a:r>
              <a:endParaRPr lang="en-US" sz="1200" b="1" dirty="0">
                <a:solidFill>
                  <a:srgbClr val="000000"/>
                </a:solidFill>
                <a:latin typeface="Arial" charset="0"/>
              </a:endParaRPr>
            </a:p>
            <a:p>
              <a:pPr eaLnBrk="0" hangingPunct="0">
                <a:defRPr/>
              </a:pPr>
              <a:endParaRPr lang="en-US" sz="1200" b="1" dirty="0">
                <a:solidFill>
                  <a:srgbClr val="000000"/>
                </a:solidFill>
                <a:latin typeface="Arial" charset="0"/>
              </a:endParaRPr>
            </a:p>
          </p:txBody>
        </p:sp>
        <p:sp>
          <p:nvSpPr>
            <p:cNvPr id="6" name="Oval 5"/>
            <p:cNvSpPr/>
            <p:nvPr/>
          </p:nvSpPr>
          <p:spPr>
            <a:xfrm>
              <a:off x="7571828" y="2255602"/>
              <a:ext cx="1571490" cy="1101702"/>
            </a:xfrm>
            <a:prstGeom prst="ellipse">
              <a:avLst/>
            </a:prstGeom>
            <a:solidFill>
              <a:srgbClr val="FF3300"/>
            </a:solidFill>
            <a:ln>
              <a:solidFill>
                <a:srgbClr val="000000"/>
              </a:solidFill>
            </a:ln>
          </p:spPr>
          <p:style>
            <a:lnRef idx="0">
              <a:schemeClr val="accent4"/>
            </a:lnRef>
            <a:fillRef idx="3">
              <a:schemeClr val="accent4"/>
            </a:fillRef>
            <a:effectRef idx="3">
              <a:schemeClr val="accent4"/>
            </a:effectRef>
            <a:fontRef idx="minor">
              <a:schemeClr val="lt1"/>
            </a:fontRef>
          </p:style>
          <p:txBody>
            <a:bodyPr anchor="ctr"/>
            <a:lstStyle/>
            <a:p>
              <a:pPr algn="ctr">
                <a:defRPr/>
              </a:pPr>
              <a:r>
                <a:rPr lang="id-ID" sz="1200" b="1" dirty="0">
                  <a:solidFill>
                    <a:srgbClr val="000000"/>
                  </a:solidFill>
                  <a:latin typeface="Arial" pitchFamily="34" charset="0"/>
                  <a:cs typeface="Arial" pitchFamily="34" charset="0"/>
                </a:rPr>
                <a:t>Perilaku Berkarakter</a:t>
              </a:r>
            </a:p>
          </p:txBody>
        </p:sp>
        <p:sp>
          <p:nvSpPr>
            <p:cNvPr id="7" name="Oval 6">
              <a:hlinkClick r:id="rId2" action="ppaction://hlinksldjump"/>
            </p:cNvPr>
            <p:cNvSpPr/>
            <p:nvPr/>
          </p:nvSpPr>
          <p:spPr>
            <a:xfrm>
              <a:off x="3857321" y="1826893"/>
              <a:ext cx="3436696" cy="1781505"/>
            </a:xfrm>
            <a:prstGeom prst="ellipse">
              <a:avLst/>
            </a:prstGeom>
            <a:solidFill>
              <a:srgbClr val="0070C0"/>
            </a:solidFill>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id-ID"/>
            </a:p>
          </p:txBody>
        </p:sp>
        <p:sp>
          <p:nvSpPr>
            <p:cNvPr id="8" name="TextBox 40"/>
            <p:cNvSpPr txBox="1">
              <a:spLocks noChangeArrowheads="1"/>
            </p:cNvSpPr>
            <p:nvPr/>
          </p:nvSpPr>
          <p:spPr bwMode="auto">
            <a:xfrm>
              <a:off x="6286022" y="2469911"/>
              <a:ext cx="1000065" cy="600270"/>
            </a:xfrm>
            <a:prstGeom prst="rect">
              <a:avLst/>
            </a:prstGeom>
            <a:noFill/>
            <a:ln w="9525">
              <a:noFill/>
              <a:miter lim="800000"/>
              <a:headEnd/>
              <a:tailEnd/>
            </a:ln>
          </p:spPr>
          <p:txBody>
            <a:bodyPr>
              <a:spAutoFit/>
            </a:bodyPr>
            <a:lstStyle/>
            <a:p>
              <a:pPr algn="ctr"/>
              <a:r>
                <a:rPr lang="id-ID" sz="1100" b="1">
                  <a:solidFill>
                    <a:schemeClr val="bg1"/>
                  </a:solidFill>
                </a:rPr>
                <a:t>MASYA-</a:t>
              </a:r>
            </a:p>
            <a:p>
              <a:pPr algn="ctr"/>
              <a:endParaRPr lang="id-ID" sz="1100" b="1">
                <a:solidFill>
                  <a:schemeClr val="bg1"/>
                </a:solidFill>
              </a:endParaRPr>
            </a:p>
            <a:p>
              <a:pPr algn="ctr"/>
              <a:r>
                <a:rPr lang="id-ID" sz="1100" b="1">
                  <a:solidFill>
                    <a:schemeClr val="bg1"/>
                  </a:solidFill>
                </a:rPr>
                <a:t>RAKAT</a:t>
              </a:r>
            </a:p>
          </p:txBody>
        </p:sp>
        <p:sp>
          <p:nvSpPr>
            <p:cNvPr id="9" name="Right Arrow 8"/>
            <p:cNvSpPr/>
            <p:nvPr/>
          </p:nvSpPr>
          <p:spPr>
            <a:xfrm rot="16200000">
              <a:off x="2303181" y="3243209"/>
              <a:ext cx="500150" cy="382562"/>
            </a:xfrm>
            <a:prstGeom prst="rightArrow">
              <a:avLst>
                <a:gd name="adj1" fmla="val 50000"/>
                <a:gd name="adj2" fmla="val 50000"/>
              </a:avLst>
            </a:prstGeom>
            <a:solidFill>
              <a:srgbClr val="000000"/>
            </a:solidFill>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id-ID"/>
            </a:p>
          </p:txBody>
        </p:sp>
        <p:sp>
          <p:nvSpPr>
            <p:cNvPr id="10" name="Right Arrow 9"/>
            <p:cNvSpPr/>
            <p:nvPr/>
          </p:nvSpPr>
          <p:spPr>
            <a:xfrm rot="16200000">
              <a:off x="5285893" y="4256210"/>
              <a:ext cx="500150" cy="357163"/>
            </a:xfrm>
            <a:prstGeom prst="rightArrow">
              <a:avLst/>
            </a:prstGeom>
            <a:solidFill>
              <a:srgbClr val="000000"/>
            </a:solidFill>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id-ID"/>
            </a:p>
          </p:txBody>
        </p:sp>
        <p:sp>
          <p:nvSpPr>
            <p:cNvPr id="11" name="Right Arrow 10"/>
            <p:cNvSpPr/>
            <p:nvPr/>
          </p:nvSpPr>
          <p:spPr>
            <a:xfrm>
              <a:off x="7336865" y="2541364"/>
              <a:ext cx="234934" cy="428701"/>
            </a:xfrm>
            <a:prstGeom prst="rightArrow">
              <a:avLst/>
            </a:prstGeom>
            <a:solidFill>
              <a:srgbClr val="000000"/>
            </a:solidFill>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id-ID"/>
            </a:p>
          </p:txBody>
        </p:sp>
        <p:sp>
          <p:nvSpPr>
            <p:cNvPr id="12" name="Rectangle 28"/>
            <p:cNvSpPr>
              <a:spLocks noChangeArrowheads="1"/>
            </p:cNvSpPr>
            <p:nvPr/>
          </p:nvSpPr>
          <p:spPr bwMode="auto">
            <a:xfrm>
              <a:off x="1722273" y="969462"/>
              <a:ext cx="1635010" cy="857358"/>
            </a:xfrm>
            <a:prstGeom prst="rect">
              <a:avLst/>
            </a:prstGeom>
            <a:solidFill>
              <a:srgbClr val="92D050"/>
            </a:solidFill>
            <a:ln>
              <a:solidFill>
                <a:srgbClr val="000000"/>
              </a:solidFill>
              <a:headEnd/>
              <a:tailEnd/>
            </a:ln>
          </p:spPr>
          <p:style>
            <a:lnRef idx="0">
              <a:schemeClr val="accent2"/>
            </a:lnRef>
            <a:fillRef idx="3">
              <a:schemeClr val="accent2"/>
            </a:fillRef>
            <a:effectRef idx="3">
              <a:schemeClr val="accent2"/>
            </a:effectRef>
            <a:fontRef idx="minor">
              <a:schemeClr val="lt1"/>
            </a:fontRef>
          </p:style>
          <p:txBody>
            <a:bodyPr/>
            <a:lstStyle/>
            <a:p>
              <a:pPr algn="ctr">
                <a:defRPr/>
              </a:pPr>
              <a:r>
                <a:rPr lang="id-ID" sz="1200" b="1" dirty="0">
                  <a:solidFill>
                    <a:srgbClr val="000000"/>
                  </a:solidFill>
                  <a:latin typeface="Arial" pitchFamily="34" charset="0"/>
                  <a:cs typeface="Arial" pitchFamily="34" charset="0"/>
                </a:rPr>
                <a:t>Agama, Pancasila, UUD 1945, </a:t>
              </a:r>
            </a:p>
            <a:p>
              <a:pPr algn="ctr">
                <a:defRPr/>
              </a:pPr>
              <a:r>
                <a:rPr lang="id-ID" sz="1200" b="1" dirty="0">
                  <a:solidFill>
                    <a:srgbClr val="000000"/>
                  </a:solidFill>
                  <a:latin typeface="Arial" pitchFamily="34" charset="0"/>
                  <a:cs typeface="Arial" pitchFamily="34" charset="0"/>
                </a:rPr>
                <a:t>UU No. 20/2003 ttg Sisdiknas</a:t>
              </a:r>
              <a:endParaRPr lang="en-US" sz="1200" dirty="0">
                <a:solidFill>
                  <a:schemeClr val="tx1">
                    <a:lumMod val="95000"/>
                    <a:lumOff val="5000"/>
                  </a:schemeClr>
                </a:solidFill>
                <a:latin typeface="Arial" pitchFamily="34" charset="0"/>
                <a:cs typeface="Arial" pitchFamily="34" charset="0"/>
              </a:endParaRPr>
            </a:p>
          </p:txBody>
        </p:sp>
        <p:sp>
          <p:nvSpPr>
            <p:cNvPr id="13" name="Rectangle 27"/>
            <p:cNvSpPr>
              <a:spLocks noChangeArrowheads="1"/>
            </p:cNvSpPr>
            <p:nvPr/>
          </p:nvSpPr>
          <p:spPr bwMode="auto">
            <a:xfrm>
              <a:off x="214233" y="2327054"/>
              <a:ext cx="1142899" cy="1286073"/>
            </a:xfrm>
            <a:prstGeom prst="rect">
              <a:avLst/>
            </a:prstGeom>
            <a:solidFill>
              <a:srgbClr val="92D050"/>
            </a:solidFill>
            <a:ln>
              <a:solidFill>
                <a:srgbClr val="000000"/>
              </a:solidFill>
              <a:headEnd/>
              <a:tailEnd/>
            </a:ln>
          </p:spPr>
          <p:style>
            <a:lnRef idx="0">
              <a:schemeClr val="accent2"/>
            </a:lnRef>
            <a:fillRef idx="3">
              <a:schemeClr val="accent2"/>
            </a:fillRef>
            <a:effectRef idx="3">
              <a:schemeClr val="accent2"/>
            </a:effectRef>
            <a:fontRef idx="minor">
              <a:schemeClr val="lt1"/>
            </a:fontRef>
          </p:style>
          <p:txBody>
            <a:bodyPr/>
            <a:lstStyle/>
            <a:p>
              <a:pPr algn="ctr">
                <a:defRPr/>
              </a:pPr>
              <a:endParaRPr lang="id-ID" sz="1200" b="1" dirty="0">
                <a:solidFill>
                  <a:schemeClr val="tx1">
                    <a:lumMod val="95000"/>
                    <a:lumOff val="5000"/>
                  </a:schemeClr>
                </a:solidFill>
                <a:latin typeface="Arial" pitchFamily="34" charset="0"/>
                <a:cs typeface="Arial" pitchFamily="34" charset="0"/>
              </a:endParaRPr>
            </a:p>
            <a:p>
              <a:pPr algn="ctr">
                <a:defRPr/>
              </a:pPr>
              <a:r>
                <a:rPr lang="fi-FI" sz="1100" b="1" dirty="0">
                  <a:solidFill>
                    <a:srgbClr val="000000"/>
                  </a:solidFill>
                  <a:latin typeface="Arial" pitchFamily="34" charset="0"/>
                  <a:cs typeface="Arial" pitchFamily="34" charset="0"/>
                </a:rPr>
                <a:t>T</a:t>
              </a:r>
              <a:r>
                <a:rPr lang="id-ID" sz="1100" b="1" dirty="0">
                  <a:solidFill>
                    <a:srgbClr val="000000"/>
                  </a:solidFill>
                  <a:latin typeface="Arial" pitchFamily="34" charset="0"/>
                  <a:cs typeface="Arial" pitchFamily="34" charset="0"/>
                </a:rPr>
                <a:t>eori Pendidikan, Psikologi, Nilai, Sosial Budaya</a:t>
              </a:r>
              <a:endParaRPr lang="en-US" sz="1100" dirty="0">
                <a:solidFill>
                  <a:srgbClr val="000000"/>
                </a:solidFill>
                <a:latin typeface="Arial" pitchFamily="34" charset="0"/>
                <a:cs typeface="Arial" pitchFamily="34" charset="0"/>
              </a:endParaRPr>
            </a:p>
            <a:p>
              <a:pPr eaLnBrk="0" hangingPunct="0">
                <a:defRPr/>
              </a:pPr>
              <a:endParaRPr lang="en-US" sz="1200" dirty="0">
                <a:solidFill>
                  <a:schemeClr val="tx1">
                    <a:lumMod val="95000"/>
                    <a:lumOff val="5000"/>
                  </a:schemeClr>
                </a:solidFill>
                <a:latin typeface="Arial" pitchFamily="34" charset="0"/>
                <a:cs typeface="Arial" pitchFamily="34" charset="0"/>
              </a:endParaRPr>
            </a:p>
          </p:txBody>
        </p:sp>
        <p:sp>
          <p:nvSpPr>
            <p:cNvPr id="14" name="Rectangle 26"/>
            <p:cNvSpPr>
              <a:spLocks noChangeArrowheads="1"/>
            </p:cNvSpPr>
            <p:nvPr/>
          </p:nvSpPr>
          <p:spPr bwMode="auto">
            <a:xfrm>
              <a:off x="1717553" y="3756084"/>
              <a:ext cx="1635010" cy="714448"/>
            </a:xfrm>
            <a:prstGeom prst="rect">
              <a:avLst/>
            </a:prstGeom>
            <a:solidFill>
              <a:srgbClr val="92D050"/>
            </a:solidFill>
            <a:ln>
              <a:solidFill>
                <a:srgbClr val="000000"/>
              </a:solidFill>
              <a:headEnd/>
              <a:tailEnd/>
            </a:ln>
          </p:spPr>
          <p:style>
            <a:lnRef idx="0">
              <a:schemeClr val="accent2"/>
            </a:lnRef>
            <a:fillRef idx="3">
              <a:schemeClr val="accent2"/>
            </a:fillRef>
            <a:effectRef idx="3">
              <a:schemeClr val="accent2"/>
            </a:effectRef>
            <a:fontRef idx="minor">
              <a:schemeClr val="lt1"/>
            </a:fontRef>
          </p:style>
          <p:txBody>
            <a:bodyPr/>
            <a:lstStyle/>
            <a:p>
              <a:pPr algn="ctr">
                <a:defRPr/>
              </a:pPr>
              <a:r>
                <a:rPr lang="id-ID" sz="1200" b="1" i="1" dirty="0">
                  <a:solidFill>
                    <a:srgbClr val="000000"/>
                  </a:solidFill>
                  <a:latin typeface="Arial" pitchFamily="34" charset="0"/>
                  <a:cs typeface="Arial" pitchFamily="34" charset="0"/>
                </a:rPr>
                <a:t>Pengalaman terbaik (best practices)dan praktik nyata</a:t>
              </a:r>
              <a:endParaRPr lang="en-US" sz="1200" b="1" i="1" dirty="0">
                <a:solidFill>
                  <a:srgbClr val="000000"/>
                </a:solidFill>
                <a:latin typeface="Arial" pitchFamily="34" charset="0"/>
                <a:cs typeface="Arial" pitchFamily="34" charset="0"/>
              </a:endParaRPr>
            </a:p>
            <a:p>
              <a:pPr eaLnBrk="0" hangingPunct="0">
                <a:defRPr/>
              </a:pPr>
              <a:endParaRPr lang="en-US" sz="1200" b="1" dirty="0">
                <a:solidFill>
                  <a:schemeClr val="tx1">
                    <a:lumMod val="95000"/>
                    <a:lumOff val="5000"/>
                  </a:schemeClr>
                </a:solidFill>
                <a:latin typeface="Arial" pitchFamily="34" charset="0"/>
                <a:cs typeface="Arial" pitchFamily="34" charset="0"/>
              </a:endParaRPr>
            </a:p>
          </p:txBody>
        </p:sp>
        <p:sp>
          <p:nvSpPr>
            <p:cNvPr id="15" name="Oval 25"/>
            <p:cNvSpPr>
              <a:spLocks noChangeArrowheads="1"/>
            </p:cNvSpPr>
            <p:nvPr/>
          </p:nvSpPr>
          <p:spPr bwMode="auto">
            <a:xfrm>
              <a:off x="1595434" y="2398504"/>
              <a:ext cx="1904715" cy="785628"/>
            </a:xfrm>
            <a:prstGeom prst="ellipse">
              <a:avLst/>
            </a:prstGeom>
            <a:solidFill>
              <a:srgbClr val="FF3300"/>
            </a:solidFill>
            <a:ln>
              <a:solidFill>
                <a:srgbClr val="000000"/>
              </a:solidFill>
              <a:headEnd/>
              <a:tailEnd/>
            </a:ln>
          </p:spPr>
          <p:style>
            <a:lnRef idx="0">
              <a:schemeClr val="accent3"/>
            </a:lnRef>
            <a:fillRef idx="3">
              <a:schemeClr val="accent3"/>
            </a:fillRef>
            <a:effectRef idx="3">
              <a:schemeClr val="accent3"/>
            </a:effectRef>
            <a:fontRef idx="minor">
              <a:schemeClr val="lt1"/>
            </a:fontRef>
          </p:style>
          <p:txBody>
            <a:bodyPr/>
            <a:lstStyle/>
            <a:p>
              <a:pPr algn="ctr">
                <a:defRPr/>
              </a:pPr>
              <a:r>
                <a:rPr lang="id-ID" sz="1600" b="1" dirty="0">
                  <a:solidFill>
                    <a:srgbClr val="000000"/>
                  </a:solidFill>
                  <a:latin typeface="Arial" pitchFamily="34" charset="0"/>
                  <a:cs typeface="Arial" pitchFamily="34" charset="0"/>
                </a:rPr>
                <a:t>Nilai-nilai Luhur</a:t>
              </a:r>
              <a:endParaRPr lang="en-US" sz="1600" b="1" dirty="0">
                <a:solidFill>
                  <a:srgbClr val="000000"/>
                </a:solidFill>
                <a:latin typeface="Arial" pitchFamily="34" charset="0"/>
                <a:cs typeface="Arial" pitchFamily="34" charset="0"/>
              </a:endParaRPr>
            </a:p>
          </p:txBody>
        </p:sp>
        <p:sp>
          <p:nvSpPr>
            <p:cNvPr id="16" name="Rectangle 5"/>
            <p:cNvSpPr>
              <a:spLocks noChangeArrowheads="1"/>
            </p:cNvSpPr>
            <p:nvPr/>
          </p:nvSpPr>
          <p:spPr bwMode="auto">
            <a:xfrm>
              <a:off x="3500150" y="4756405"/>
              <a:ext cx="4143111" cy="1255846"/>
            </a:xfrm>
            <a:prstGeom prst="rect">
              <a:avLst/>
            </a:prstGeom>
            <a:solidFill>
              <a:srgbClr val="FFC000"/>
            </a:solidFill>
            <a:ln>
              <a:solidFill>
                <a:srgbClr val="000000"/>
              </a:solidFill>
              <a:headEnd/>
              <a:tailEnd/>
            </a:ln>
          </p:spPr>
          <p:style>
            <a:lnRef idx="0">
              <a:schemeClr val="accent2"/>
            </a:lnRef>
            <a:fillRef idx="3">
              <a:schemeClr val="accent2"/>
            </a:fillRef>
            <a:effectRef idx="3">
              <a:schemeClr val="accent2"/>
            </a:effectRef>
            <a:fontRef idx="minor">
              <a:schemeClr val="lt1"/>
            </a:fontRef>
          </p:style>
          <p:txBody>
            <a:bodyPr/>
            <a:lstStyle/>
            <a:p>
              <a:pPr algn="ctr">
                <a:defRPr/>
              </a:pPr>
              <a:r>
                <a:rPr lang="id-ID" sz="1400" b="1" dirty="0">
                  <a:solidFill>
                    <a:srgbClr val="000000"/>
                  </a:solidFill>
                  <a:latin typeface="Arial" pitchFamily="34" charset="0"/>
                  <a:cs typeface="Arial" pitchFamily="34" charset="0"/>
                </a:rPr>
                <a:t>PERANGKAT PENDUKUNG</a:t>
              </a:r>
            </a:p>
            <a:p>
              <a:pPr algn="ctr">
                <a:defRPr/>
              </a:pPr>
              <a:r>
                <a:rPr lang="id-ID" sz="1400" b="1" dirty="0">
                  <a:solidFill>
                    <a:srgbClr val="000000"/>
                  </a:solidFill>
                  <a:latin typeface="Arial" pitchFamily="34" charset="0"/>
                  <a:cs typeface="Arial" pitchFamily="34" charset="0"/>
                </a:rPr>
                <a:t>Kebijakan, Pedoman, Sumber Daya,</a:t>
              </a:r>
            </a:p>
            <a:p>
              <a:pPr algn="ctr">
                <a:defRPr/>
              </a:pPr>
              <a:r>
                <a:rPr lang="id-ID" sz="1400" b="1" dirty="0">
                  <a:solidFill>
                    <a:srgbClr val="000000"/>
                  </a:solidFill>
                  <a:latin typeface="Arial" pitchFamily="34" charset="0"/>
                  <a:cs typeface="Arial" pitchFamily="34" charset="0"/>
                </a:rPr>
                <a:t>Lingkungan, Sarana dan Prasarana, Kebersamaan, Komitmen pemangku kepentingan.</a:t>
              </a:r>
            </a:p>
          </p:txBody>
        </p:sp>
        <p:sp>
          <p:nvSpPr>
            <p:cNvPr id="17" name="Right Arrow 16"/>
            <p:cNvSpPr/>
            <p:nvPr/>
          </p:nvSpPr>
          <p:spPr>
            <a:xfrm>
              <a:off x="1331758" y="2541364"/>
              <a:ext cx="239696" cy="514441"/>
            </a:xfrm>
            <a:prstGeom prst="rightArrow">
              <a:avLst/>
            </a:prstGeom>
            <a:solidFill>
              <a:srgbClr val="000000"/>
            </a:solidFill>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id-ID"/>
            </a:p>
          </p:txBody>
        </p:sp>
      </p:grpSp>
      <p:grpSp>
        <p:nvGrpSpPr>
          <p:cNvPr id="18" name="Group 29"/>
          <p:cNvGrpSpPr>
            <a:grpSpLocks/>
          </p:cNvGrpSpPr>
          <p:nvPr/>
        </p:nvGrpSpPr>
        <p:grpSpPr bwMode="auto">
          <a:xfrm>
            <a:off x="3714750" y="2581275"/>
            <a:ext cx="2714625" cy="1204913"/>
            <a:chOff x="3714744" y="2581277"/>
            <a:chExt cx="2714638" cy="1204913"/>
          </a:xfrm>
        </p:grpSpPr>
        <p:sp>
          <p:nvSpPr>
            <p:cNvPr id="19" name="Oval 18">
              <a:hlinkClick r:id="rId3" action="ppaction://hlinksldjump"/>
            </p:cNvPr>
            <p:cNvSpPr/>
            <p:nvPr/>
          </p:nvSpPr>
          <p:spPr bwMode="auto">
            <a:xfrm>
              <a:off x="3714744" y="2581277"/>
              <a:ext cx="2520950" cy="1204913"/>
            </a:xfrm>
            <a:prstGeom prst="ellipse">
              <a:avLst/>
            </a:prstGeom>
            <a:solidFill>
              <a:srgbClr val="00B0F0"/>
            </a:solidFill>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id-ID" dirty="0"/>
            </a:p>
          </p:txBody>
        </p:sp>
        <p:sp>
          <p:nvSpPr>
            <p:cNvPr id="20" name="TextBox 39"/>
            <p:cNvSpPr txBox="1">
              <a:spLocks noChangeArrowheads="1"/>
            </p:cNvSpPr>
            <p:nvPr/>
          </p:nvSpPr>
          <p:spPr bwMode="auto">
            <a:xfrm>
              <a:off x="5214936" y="2928936"/>
              <a:ext cx="1214446" cy="246221"/>
            </a:xfrm>
            <a:prstGeom prst="rect">
              <a:avLst/>
            </a:prstGeom>
            <a:noFill/>
            <a:ln w="9525">
              <a:noFill/>
              <a:miter lim="800000"/>
              <a:headEnd/>
              <a:tailEnd/>
            </a:ln>
          </p:spPr>
          <p:txBody>
            <a:bodyPr>
              <a:spAutoFit/>
            </a:bodyPr>
            <a:lstStyle/>
            <a:p>
              <a:r>
                <a:rPr lang="id-ID" sz="1000" b="1">
                  <a:solidFill>
                    <a:srgbClr val="000000"/>
                  </a:solidFill>
                </a:rPr>
                <a:t>KELUARGA</a:t>
              </a:r>
            </a:p>
          </p:txBody>
        </p:sp>
      </p:grpSp>
      <p:sp>
        <p:nvSpPr>
          <p:cNvPr id="21" name="Oval 20">
            <a:hlinkClick r:id="rId3" action="ppaction://hlinksldjump"/>
          </p:cNvPr>
          <p:cNvSpPr/>
          <p:nvPr/>
        </p:nvSpPr>
        <p:spPr bwMode="auto">
          <a:xfrm>
            <a:off x="3714744" y="2643182"/>
            <a:ext cx="1500197" cy="1143008"/>
          </a:xfrm>
          <a:prstGeom prst="ellipse">
            <a:avLst/>
          </a:prstGeom>
          <a:solidFill>
            <a:srgbClr val="92D050"/>
          </a:solidFill>
        </p:spPr>
        <p:style>
          <a:lnRef idx="0">
            <a:schemeClr val="accent1"/>
          </a:lnRef>
          <a:fillRef idx="3">
            <a:schemeClr val="accent1"/>
          </a:fillRef>
          <a:effectRef idx="3">
            <a:schemeClr val="accent1"/>
          </a:effectRef>
          <a:fontRef idx="minor">
            <a:schemeClr val="lt1"/>
          </a:fontRef>
        </p:style>
        <p:txBody>
          <a:bodyPr anchor="ctr"/>
          <a:lstStyle/>
          <a:p>
            <a:pPr algn="ctr">
              <a:defRPr/>
            </a:pPr>
            <a:r>
              <a:rPr lang="id-ID" sz="1100" b="1" dirty="0">
                <a:solidFill>
                  <a:srgbClr val="000000"/>
                </a:solidFill>
                <a:latin typeface="Arial" pitchFamily="34" charset="0"/>
                <a:cs typeface="Arial" pitchFamily="34" charset="0"/>
              </a:rPr>
              <a:t>SATUAN </a:t>
            </a:r>
          </a:p>
          <a:p>
            <a:pPr algn="ctr">
              <a:defRPr/>
            </a:pPr>
            <a:endParaRPr lang="id-ID" sz="1100" b="1" dirty="0">
              <a:solidFill>
                <a:srgbClr val="000000"/>
              </a:solidFill>
              <a:latin typeface="Arial" pitchFamily="34" charset="0"/>
              <a:cs typeface="Arial" pitchFamily="34" charset="0"/>
            </a:endParaRPr>
          </a:p>
          <a:p>
            <a:pPr algn="ctr">
              <a:defRPr/>
            </a:pPr>
            <a:r>
              <a:rPr lang="id-ID" sz="1100" b="1" dirty="0">
                <a:solidFill>
                  <a:srgbClr val="000000"/>
                </a:solidFill>
                <a:latin typeface="Arial" pitchFamily="34" charset="0"/>
                <a:cs typeface="Arial" pitchFamily="34" charset="0"/>
              </a:rPr>
              <a:t>PENDIDIKAN</a:t>
            </a:r>
          </a:p>
        </p:txBody>
      </p:sp>
      <p:sp>
        <p:nvSpPr>
          <p:cNvPr id="22" name="Right Arrow 21"/>
          <p:cNvSpPr/>
          <p:nvPr/>
        </p:nvSpPr>
        <p:spPr bwMode="auto">
          <a:xfrm>
            <a:off x="3357563" y="3024188"/>
            <a:ext cx="382587" cy="404812"/>
          </a:xfrm>
          <a:prstGeom prst="rightArrow">
            <a:avLst/>
          </a:prstGeom>
          <a:solidFill>
            <a:srgbClr val="000000"/>
          </a:solidFill>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id-ID"/>
          </a:p>
        </p:txBody>
      </p:sp>
      <p:sp>
        <p:nvSpPr>
          <p:cNvPr id="23" name="Down Arrow 22"/>
          <p:cNvSpPr/>
          <p:nvPr/>
        </p:nvSpPr>
        <p:spPr bwMode="auto">
          <a:xfrm>
            <a:off x="2214563" y="2357438"/>
            <a:ext cx="382587" cy="485775"/>
          </a:xfrm>
          <a:prstGeom prst="downArrow">
            <a:avLst/>
          </a:prstGeom>
          <a:solidFill>
            <a:srgbClr val="000000"/>
          </a:solidFill>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id-ID"/>
          </a:p>
        </p:txBody>
      </p:sp>
      <p:cxnSp>
        <p:nvCxnSpPr>
          <p:cNvPr id="24" name="Straight Connector 23"/>
          <p:cNvCxnSpPr>
            <a:stCxn id="22" idx="3"/>
          </p:cNvCxnSpPr>
          <p:nvPr/>
        </p:nvCxnSpPr>
        <p:spPr>
          <a:xfrm flipV="1">
            <a:off x="3740150" y="3201988"/>
            <a:ext cx="3403600" cy="254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609600" y="228600"/>
            <a:ext cx="3352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t>PROSES PEMBUDAYAAN DAN PEMBERDAYAAN MENUJU PRILAKU BERKARAKTER</a:t>
            </a:r>
          </a:p>
        </p:txBody>
      </p:sp>
      <p:sp>
        <p:nvSpPr>
          <p:cNvPr id="26" name="Hexagon 25"/>
          <p:cNvSpPr/>
          <p:nvPr/>
        </p:nvSpPr>
        <p:spPr>
          <a:xfrm>
            <a:off x="4724400" y="381000"/>
            <a:ext cx="1219200" cy="838200"/>
          </a:xfrm>
          <a:prstGeom prst="hexagon">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a:solidFill>
                  <a:schemeClr val="tx1"/>
                </a:solidFill>
              </a:rPr>
              <a:t>PERAN PENDIDIK</a:t>
            </a:r>
          </a:p>
        </p:txBody>
      </p:sp>
      <p:sp>
        <p:nvSpPr>
          <p:cNvPr id="27" name="Down Arrow 26"/>
          <p:cNvSpPr/>
          <p:nvPr/>
        </p:nvSpPr>
        <p:spPr bwMode="auto">
          <a:xfrm>
            <a:off x="5105400" y="1295400"/>
            <a:ext cx="382588" cy="485775"/>
          </a:xfrm>
          <a:prstGeom prst="downArrow">
            <a:avLst/>
          </a:prstGeom>
          <a:solidFill>
            <a:srgbClr val="000000"/>
          </a:solidFill>
          <a:ln>
            <a:noFill/>
          </a:ln>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id-ID"/>
          </a:p>
        </p:txBody>
      </p:sp>
      <p:sp>
        <p:nvSpPr>
          <p:cNvPr id="28" name="TextBox 27"/>
          <p:cNvSpPr txBox="1"/>
          <p:nvPr/>
        </p:nvSpPr>
        <p:spPr>
          <a:xfrm>
            <a:off x="228600" y="6324600"/>
            <a:ext cx="2667000" cy="381000"/>
          </a:xfrm>
          <a:prstGeom prst="rect">
            <a:avLst/>
          </a:prstGeom>
          <a:noFill/>
        </p:spPr>
        <p:txBody>
          <a:bodyPr wrap="square" rtlCol="0">
            <a:spAutoFit/>
          </a:bodyPr>
          <a:lstStyle/>
          <a:p>
            <a:r>
              <a:rPr lang="id-ID" dirty="0" smtClean="0"/>
              <a:t>(Suyatno, 2010)</a:t>
            </a:r>
            <a:endParaRPr lang="id-ID"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990601" y="2286000"/>
            <a:ext cx="6867525" cy="2514600"/>
          </a:xfrm>
          <a:prstGeom prst="ellipse">
            <a:avLst/>
          </a:prstGeom>
          <a:solidFill>
            <a:srgbClr val="A9DA74"/>
          </a:solidFill>
          <a:ln>
            <a:solidFill>
              <a:srgbClr val="000000"/>
            </a:solidFill>
          </a:ln>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en-US"/>
          </a:p>
        </p:txBody>
      </p:sp>
      <p:sp>
        <p:nvSpPr>
          <p:cNvPr id="17413" name="TextBox 9"/>
          <p:cNvSpPr txBox="1">
            <a:spLocks noChangeArrowheads="1"/>
          </p:cNvSpPr>
          <p:nvPr/>
        </p:nvSpPr>
        <p:spPr bwMode="auto">
          <a:xfrm>
            <a:off x="6357938" y="3143250"/>
            <a:ext cx="1285875" cy="646113"/>
          </a:xfrm>
          <a:prstGeom prst="rect">
            <a:avLst/>
          </a:prstGeom>
          <a:noFill/>
          <a:ln w="9525">
            <a:noFill/>
            <a:miter lim="800000"/>
            <a:headEnd/>
            <a:tailEnd/>
          </a:ln>
        </p:spPr>
        <p:txBody>
          <a:bodyPr>
            <a:spAutoFit/>
          </a:bodyPr>
          <a:lstStyle/>
          <a:p>
            <a:r>
              <a:rPr lang="en-US" sz="1200" b="1">
                <a:solidFill>
                  <a:srgbClr val="000000"/>
                </a:solidFill>
              </a:rPr>
              <a:t>KEGIATAN</a:t>
            </a:r>
          </a:p>
          <a:p>
            <a:r>
              <a:rPr lang="en-US" sz="1200" b="1">
                <a:solidFill>
                  <a:srgbClr val="000000"/>
                </a:solidFill>
              </a:rPr>
              <a:t>KESEHARIAN DI RUMAH</a:t>
            </a:r>
          </a:p>
        </p:txBody>
      </p:sp>
      <p:sp>
        <p:nvSpPr>
          <p:cNvPr id="14" name="Oval 13"/>
          <p:cNvSpPr/>
          <p:nvPr/>
        </p:nvSpPr>
        <p:spPr>
          <a:xfrm>
            <a:off x="995362" y="2590800"/>
            <a:ext cx="5219712" cy="1905000"/>
          </a:xfrm>
          <a:prstGeom prst="ellipse">
            <a:avLst/>
          </a:prstGeom>
          <a:solidFill>
            <a:srgbClr val="FFCF37"/>
          </a:solidFill>
          <a:ln>
            <a:solidFill>
              <a:srgbClr val="00000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solidFill>
                <a:srgbClr val="000000"/>
              </a:solidFill>
            </a:endParaRPr>
          </a:p>
        </p:txBody>
      </p:sp>
      <p:grpSp>
        <p:nvGrpSpPr>
          <p:cNvPr id="2" name="Group 15"/>
          <p:cNvGrpSpPr/>
          <p:nvPr/>
        </p:nvGrpSpPr>
        <p:grpSpPr>
          <a:xfrm>
            <a:off x="1000101" y="2819400"/>
            <a:ext cx="5143511" cy="1447800"/>
            <a:chOff x="4038600" y="533400"/>
            <a:chExt cx="4976052" cy="1447800"/>
          </a:xfrm>
          <a:solidFill>
            <a:srgbClr val="99CC00"/>
          </a:solidFill>
        </p:grpSpPr>
        <p:sp>
          <p:nvSpPr>
            <p:cNvPr id="17" name="Oval 16"/>
            <p:cNvSpPr/>
            <p:nvPr/>
          </p:nvSpPr>
          <p:spPr>
            <a:xfrm>
              <a:off x="4038600" y="533400"/>
              <a:ext cx="3732034" cy="1447800"/>
            </a:xfrm>
            <a:prstGeom prst="ellipse">
              <a:avLst/>
            </a:prstGeom>
            <a:solidFill>
              <a:srgbClr val="CC99FF"/>
            </a:solidFill>
            <a:ln>
              <a:solidFill>
                <a:srgbClr val="00206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endParaRPr lang="en-US">
                <a:solidFill>
                  <a:srgbClr val="000000"/>
                </a:solidFill>
              </a:endParaRPr>
            </a:p>
          </p:txBody>
        </p:sp>
        <p:sp>
          <p:nvSpPr>
            <p:cNvPr id="18" name="TextBox 17"/>
            <p:cNvSpPr txBox="1"/>
            <p:nvPr/>
          </p:nvSpPr>
          <p:spPr>
            <a:xfrm>
              <a:off x="7770634" y="857248"/>
              <a:ext cx="1244018" cy="646331"/>
            </a:xfrm>
            <a:prstGeom prst="rect">
              <a:avLst/>
            </a:prstGeom>
            <a:noFill/>
            <a:ln>
              <a:noFill/>
            </a:ln>
          </p:spPr>
          <p:txBody>
            <a:bodyPr>
              <a:spAutoFit/>
            </a:bodyPr>
            <a:lstStyle/>
            <a:p>
              <a:pPr>
                <a:defRPr/>
              </a:pPr>
              <a:r>
                <a:rPr lang="en-US" sz="1200" b="1" dirty="0">
                  <a:solidFill>
                    <a:srgbClr val="000000"/>
                  </a:solidFill>
                  <a:latin typeface="Arial" charset="0"/>
                  <a:cs typeface="Arial" charset="0"/>
                </a:rPr>
                <a:t>KEG</a:t>
              </a:r>
              <a:r>
                <a:rPr lang="id-ID" sz="1200" b="1" dirty="0">
                  <a:solidFill>
                    <a:srgbClr val="000000"/>
                  </a:solidFill>
                  <a:latin typeface="Arial" charset="0"/>
                  <a:cs typeface="Arial" charset="0"/>
                </a:rPr>
                <a:t>IATAN</a:t>
              </a:r>
              <a:endParaRPr lang="en-US" sz="1200" b="1" dirty="0">
                <a:solidFill>
                  <a:srgbClr val="000000"/>
                </a:solidFill>
                <a:latin typeface="Arial" charset="0"/>
                <a:cs typeface="Arial" charset="0"/>
              </a:endParaRPr>
            </a:p>
            <a:p>
              <a:pPr>
                <a:defRPr/>
              </a:pPr>
              <a:r>
                <a:rPr lang="en-US" sz="1200" b="1" dirty="0">
                  <a:solidFill>
                    <a:srgbClr val="000000"/>
                  </a:solidFill>
                  <a:latin typeface="Arial" charset="0"/>
                  <a:cs typeface="Arial" charset="0"/>
                </a:rPr>
                <a:t>EKSTRA KUR</a:t>
              </a:r>
              <a:r>
                <a:rPr lang="id-ID" sz="1200" b="1" dirty="0">
                  <a:solidFill>
                    <a:srgbClr val="000000"/>
                  </a:solidFill>
                  <a:latin typeface="Arial" charset="0"/>
                  <a:cs typeface="Arial" charset="0"/>
                </a:rPr>
                <a:t>I</a:t>
              </a:r>
              <a:r>
                <a:rPr lang="en-US" sz="1200" b="1" dirty="0">
                  <a:solidFill>
                    <a:srgbClr val="000000"/>
                  </a:solidFill>
                  <a:latin typeface="Arial" charset="0"/>
                  <a:cs typeface="Arial" charset="0"/>
                </a:rPr>
                <a:t>K</a:t>
              </a:r>
              <a:r>
                <a:rPr lang="id-ID" sz="1200" b="1" dirty="0">
                  <a:solidFill>
                    <a:srgbClr val="000000"/>
                  </a:solidFill>
                  <a:latin typeface="Arial" charset="0"/>
                  <a:cs typeface="Arial" charset="0"/>
                </a:rPr>
                <a:t>U</a:t>
              </a:r>
              <a:r>
                <a:rPr lang="en-US" sz="1200" b="1" dirty="0">
                  <a:solidFill>
                    <a:srgbClr val="000000"/>
                  </a:solidFill>
                  <a:latin typeface="Arial" charset="0"/>
                  <a:cs typeface="Arial" charset="0"/>
                </a:rPr>
                <a:t>LER</a:t>
              </a:r>
            </a:p>
          </p:txBody>
        </p:sp>
      </p:grpSp>
      <p:sp>
        <p:nvSpPr>
          <p:cNvPr id="19" name="Oval 18"/>
          <p:cNvSpPr/>
          <p:nvPr/>
        </p:nvSpPr>
        <p:spPr>
          <a:xfrm>
            <a:off x="1000100" y="3048000"/>
            <a:ext cx="1714512" cy="990600"/>
          </a:xfrm>
          <a:prstGeom prst="ellipse">
            <a:avLst/>
          </a:prstGeom>
          <a:solidFill>
            <a:srgbClr val="65FFFF"/>
          </a:solidFill>
          <a:ln>
            <a:solidFill>
              <a:srgbClr val="000000"/>
            </a:solidFill>
          </a:ln>
        </p:spPr>
        <p:style>
          <a:lnRef idx="0">
            <a:schemeClr val="accent1"/>
          </a:lnRef>
          <a:fillRef idx="3">
            <a:schemeClr val="accent1"/>
          </a:fillRef>
          <a:effectRef idx="3">
            <a:schemeClr val="accent1"/>
          </a:effectRef>
          <a:fontRef idx="minor">
            <a:schemeClr val="lt1"/>
          </a:fontRef>
        </p:style>
        <p:txBody>
          <a:bodyPr anchor="ctr"/>
          <a:lstStyle/>
          <a:p>
            <a:pPr algn="ctr">
              <a:defRPr/>
            </a:pPr>
            <a:r>
              <a:rPr lang="en-US" sz="1400" dirty="0">
                <a:ln>
                  <a:solidFill>
                    <a:sysClr val="windowText" lastClr="000000"/>
                  </a:solidFill>
                </a:ln>
                <a:solidFill>
                  <a:srgbClr val="000000"/>
                </a:solidFill>
                <a:latin typeface="Arial" pitchFamily="34" charset="0"/>
                <a:cs typeface="Arial" pitchFamily="34" charset="0"/>
              </a:rPr>
              <a:t>KBM DI KELAS</a:t>
            </a:r>
          </a:p>
        </p:txBody>
      </p:sp>
      <p:sp>
        <p:nvSpPr>
          <p:cNvPr id="17419" name="TextBox 19"/>
          <p:cNvSpPr txBox="1">
            <a:spLocks noChangeArrowheads="1"/>
          </p:cNvSpPr>
          <p:nvPr/>
        </p:nvSpPr>
        <p:spPr bwMode="auto">
          <a:xfrm>
            <a:off x="2643188" y="5072063"/>
            <a:ext cx="3214687" cy="830262"/>
          </a:xfrm>
          <a:prstGeom prst="rect">
            <a:avLst/>
          </a:prstGeom>
          <a:noFill/>
          <a:ln w="9525">
            <a:noFill/>
            <a:miter lim="800000"/>
            <a:headEnd/>
            <a:tailEnd/>
          </a:ln>
        </p:spPr>
        <p:txBody>
          <a:bodyPr>
            <a:spAutoFit/>
          </a:bodyPr>
          <a:lstStyle/>
          <a:p>
            <a:r>
              <a:rPr lang="en-US" sz="1600" b="1">
                <a:solidFill>
                  <a:srgbClr val="000000"/>
                </a:solidFill>
              </a:rPr>
              <a:t>I</a:t>
            </a:r>
            <a:r>
              <a:rPr lang="id-ID" sz="1600" b="1">
                <a:solidFill>
                  <a:srgbClr val="000000"/>
                </a:solidFill>
              </a:rPr>
              <a:t>ntegrasi ke dalam kegiatan Ektrakurikuler</a:t>
            </a:r>
            <a:r>
              <a:rPr lang="en-US" sz="1600" b="1">
                <a:solidFill>
                  <a:srgbClr val="000000"/>
                </a:solidFill>
              </a:rPr>
              <a:t> P</a:t>
            </a:r>
            <a:r>
              <a:rPr lang="id-ID" sz="1600" b="1">
                <a:solidFill>
                  <a:srgbClr val="000000"/>
                </a:solidFill>
              </a:rPr>
              <a:t>ramuka</a:t>
            </a:r>
            <a:r>
              <a:rPr lang="en-US" sz="1600" b="1">
                <a:solidFill>
                  <a:srgbClr val="000000"/>
                </a:solidFill>
              </a:rPr>
              <a:t>, O</a:t>
            </a:r>
            <a:r>
              <a:rPr lang="id-ID" sz="1600" b="1">
                <a:solidFill>
                  <a:srgbClr val="000000"/>
                </a:solidFill>
              </a:rPr>
              <a:t>lahraga</a:t>
            </a:r>
            <a:r>
              <a:rPr lang="en-US" sz="1600" b="1">
                <a:solidFill>
                  <a:srgbClr val="000000"/>
                </a:solidFill>
              </a:rPr>
              <a:t>, K</a:t>
            </a:r>
            <a:r>
              <a:rPr lang="id-ID" sz="1600" b="1">
                <a:solidFill>
                  <a:srgbClr val="000000"/>
                </a:solidFill>
              </a:rPr>
              <a:t>arya Tulis, Dsb.</a:t>
            </a:r>
            <a:endParaRPr lang="en-US" sz="1600" b="1">
              <a:solidFill>
                <a:srgbClr val="000000"/>
              </a:solidFill>
            </a:endParaRPr>
          </a:p>
        </p:txBody>
      </p:sp>
      <p:cxnSp>
        <p:nvCxnSpPr>
          <p:cNvPr id="22" name="Straight Arrow Connector 21"/>
          <p:cNvCxnSpPr/>
          <p:nvPr/>
        </p:nvCxnSpPr>
        <p:spPr>
          <a:xfrm rot="5400000">
            <a:off x="1704975" y="2047875"/>
            <a:ext cx="1343025" cy="962025"/>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847975" y="1855788"/>
            <a:ext cx="1295400" cy="15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5400000" flipH="1" flipV="1">
            <a:off x="4000500" y="4071938"/>
            <a:ext cx="1000125" cy="85725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2738438" y="5000625"/>
            <a:ext cx="13335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424" name="TextBox 28"/>
          <p:cNvSpPr txBox="1">
            <a:spLocks noChangeArrowheads="1"/>
          </p:cNvSpPr>
          <p:nvPr/>
        </p:nvSpPr>
        <p:spPr bwMode="auto">
          <a:xfrm>
            <a:off x="2351088" y="1143000"/>
            <a:ext cx="2506662" cy="584200"/>
          </a:xfrm>
          <a:prstGeom prst="rect">
            <a:avLst/>
          </a:prstGeom>
          <a:noFill/>
          <a:ln w="9525">
            <a:noFill/>
            <a:miter lim="800000"/>
            <a:headEnd/>
            <a:tailEnd/>
          </a:ln>
        </p:spPr>
        <p:txBody>
          <a:bodyPr>
            <a:spAutoFit/>
          </a:bodyPr>
          <a:lstStyle/>
          <a:p>
            <a:r>
              <a:rPr lang="en-US" sz="1600" b="1">
                <a:solidFill>
                  <a:srgbClr val="000000"/>
                </a:solidFill>
              </a:rPr>
              <a:t>I</a:t>
            </a:r>
            <a:r>
              <a:rPr lang="id-ID" sz="1600" b="1">
                <a:solidFill>
                  <a:srgbClr val="000000"/>
                </a:solidFill>
              </a:rPr>
              <a:t>ntegrasi ke dalam KBM pada setiap Mapel</a:t>
            </a:r>
            <a:endParaRPr lang="en-US" sz="1600" b="1">
              <a:solidFill>
                <a:srgbClr val="000000"/>
              </a:solidFill>
            </a:endParaRPr>
          </a:p>
        </p:txBody>
      </p:sp>
      <p:sp>
        <p:nvSpPr>
          <p:cNvPr id="17425" name="TextBox 29"/>
          <p:cNvSpPr txBox="1">
            <a:spLocks noChangeArrowheads="1"/>
          </p:cNvSpPr>
          <p:nvPr/>
        </p:nvSpPr>
        <p:spPr bwMode="auto">
          <a:xfrm>
            <a:off x="4981575" y="1143000"/>
            <a:ext cx="3509963" cy="584200"/>
          </a:xfrm>
          <a:prstGeom prst="rect">
            <a:avLst/>
          </a:prstGeom>
          <a:noFill/>
          <a:ln w="9525">
            <a:noFill/>
            <a:miter lim="800000"/>
            <a:headEnd/>
            <a:tailEnd/>
          </a:ln>
        </p:spPr>
        <p:txBody>
          <a:bodyPr>
            <a:spAutoFit/>
          </a:bodyPr>
          <a:lstStyle/>
          <a:p>
            <a:r>
              <a:rPr lang="en-US" sz="1600" b="1">
                <a:solidFill>
                  <a:srgbClr val="000000"/>
                </a:solidFill>
              </a:rPr>
              <a:t>P</a:t>
            </a:r>
            <a:r>
              <a:rPr lang="id-ID" sz="1600" b="1">
                <a:solidFill>
                  <a:srgbClr val="000000"/>
                </a:solidFill>
              </a:rPr>
              <a:t>embiasaan dalam kehidupan keseharian di satuan pendidikan</a:t>
            </a:r>
            <a:endParaRPr lang="en-US" sz="1600" b="1">
              <a:solidFill>
                <a:srgbClr val="000000"/>
              </a:solidFill>
            </a:endParaRPr>
          </a:p>
        </p:txBody>
      </p:sp>
      <p:cxnSp>
        <p:nvCxnSpPr>
          <p:cNvPr id="31" name="Straight Arrow Connector 30"/>
          <p:cNvCxnSpPr/>
          <p:nvPr/>
        </p:nvCxnSpPr>
        <p:spPr>
          <a:xfrm rot="5400000">
            <a:off x="4000500" y="2000250"/>
            <a:ext cx="1214438" cy="92868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5072063" y="1857375"/>
            <a:ext cx="1600200" cy="15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428" name="TextBox 38"/>
          <p:cNvSpPr txBox="1">
            <a:spLocks noChangeArrowheads="1"/>
          </p:cNvSpPr>
          <p:nvPr/>
        </p:nvSpPr>
        <p:spPr bwMode="auto">
          <a:xfrm>
            <a:off x="6062663" y="5572125"/>
            <a:ext cx="2867025" cy="1077913"/>
          </a:xfrm>
          <a:prstGeom prst="rect">
            <a:avLst/>
          </a:prstGeom>
          <a:noFill/>
          <a:ln w="9525">
            <a:noFill/>
            <a:miter lim="800000"/>
            <a:headEnd/>
            <a:tailEnd/>
          </a:ln>
        </p:spPr>
        <p:txBody>
          <a:bodyPr>
            <a:spAutoFit/>
          </a:bodyPr>
          <a:lstStyle/>
          <a:p>
            <a:r>
              <a:rPr lang="id-ID" sz="1600" b="1">
                <a:solidFill>
                  <a:srgbClr val="000000"/>
                </a:solidFill>
              </a:rPr>
              <a:t>Penerapan pembiasaan kehidupan keseharian di rumah yang sama dengan di satuan pendidikan</a:t>
            </a:r>
            <a:endParaRPr lang="en-US" sz="1600" b="1">
              <a:solidFill>
                <a:srgbClr val="000000"/>
              </a:solidFill>
            </a:endParaRPr>
          </a:p>
        </p:txBody>
      </p:sp>
      <p:cxnSp>
        <p:nvCxnSpPr>
          <p:cNvPr id="40" name="Straight Arrow Connector 39"/>
          <p:cNvCxnSpPr/>
          <p:nvPr/>
        </p:nvCxnSpPr>
        <p:spPr>
          <a:xfrm rot="16200000" flipV="1">
            <a:off x="5495925" y="4638675"/>
            <a:ext cx="1081088" cy="64293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357938" y="5500688"/>
            <a:ext cx="1181100" cy="1587"/>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7431" name="Title 1"/>
          <p:cNvSpPr>
            <a:spLocks noGrp="1"/>
          </p:cNvSpPr>
          <p:nvPr>
            <p:ph type="title"/>
          </p:nvPr>
        </p:nvSpPr>
        <p:spPr>
          <a:xfrm>
            <a:off x="549275" y="214313"/>
            <a:ext cx="8061325" cy="476250"/>
          </a:xfrm>
        </p:spPr>
        <p:txBody>
          <a:bodyPr/>
          <a:lstStyle/>
          <a:p>
            <a:r>
              <a:rPr lang="id-ID" sz="2500" b="1" smtClean="0">
                <a:solidFill>
                  <a:srgbClr val="C00000"/>
                </a:solidFill>
              </a:rPr>
              <a:t>STRATEGI MIKRO DI SEKOLAH</a:t>
            </a:r>
          </a:p>
        </p:txBody>
      </p:sp>
      <p:sp>
        <p:nvSpPr>
          <p:cNvPr id="8216" name="Slide Number Placeholder 4"/>
          <p:cNvSpPr>
            <a:spLocks noGrp="1"/>
          </p:cNvSpPr>
          <p:nvPr>
            <p:ph type="sldNum" sz="quarter" idx="12"/>
          </p:nvPr>
        </p:nvSpPr>
        <p:spPr>
          <a:xfrm>
            <a:off x="8358188" y="6286500"/>
            <a:ext cx="490537" cy="320675"/>
          </a:xfrm>
        </p:spPr>
        <p:txBody>
          <a:bodyPr/>
          <a:lstStyle/>
          <a:p>
            <a:pPr>
              <a:defRPr/>
            </a:pPr>
            <a:fld id="{E29FD5C0-F37A-431E-9B5D-51B617F68BEA}" type="slidenum">
              <a:rPr lang="en-US" sz="1600" b="1" smtClean="0">
                <a:latin typeface="Iskoola Pota" pitchFamily="18" charset="0"/>
                <a:ea typeface="Iskoola Pota" pitchFamily="18" charset="0"/>
                <a:cs typeface="Iskoola Pota" pitchFamily="18" charset="0"/>
              </a:rPr>
              <a:pPr>
                <a:defRPr/>
              </a:pPr>
              <a:t>55</a:t>
            </a:fld>
            <a:endParaRPr lang="en-US" sz="1600" b="1" smtClean="0">
              <a:latin typeface="Iskoola Pota" pitchFamily="18" charset="0"/>
              <a:ea typeface="Iskoola Pota" pitchFamily="18" charset="0"/>
              <a:cs typeface="Iskoola Pota" pitchFamily="18" charset="0"/>
            </a:endParaRPr>
          </a:p>
        </p:txBody>
      </p:sp>
      <p:sp>
        <p:nvSpPr>
          <p:cNvPr id="17433" name="TextBox 26"/>
          <p:cNvSpPr txBox="1">
            <a:spLocks noChangeArrowheads="1"/>
          </p:cNvSpPr>
          <p:nvPr/>
        </p:nvSpPr>
        <p:spPr bwMode="auto">
          <a:xfrm>
            <a:off x="2714625" y="3071813"/>
            <a:ext cx="2000250" cy="830262"/>
          </a:xfrm>
          <a:prstGeom prst="rect">
            <a:avLst/>
          </a:prstGeom>
          <a:noFill/>
          <a:ln w="9525">
            <a:noFill/>
            <a:miter lim="800000"/>
            <a:headEnd/>
            <a:tailEnd/>
          </a:ln>
        </p:spPr>
        <p:txBody>
          <a:bodyPr>
            <a:spAutoFit/>
          </a:bodyPr>
          <a:lstStyle/>
          <a:p>
            <a:r>
              <a:rPr lang="id-ID" sz="1200" b="1">
                <a:solidFill>
                  <a:srgbClr val="000000"/>
                </a:solidFill>
              </a:rPr>
              <a:t>BUDAYA SEKOLAH: (K</a:t>
            </a:r>
            <a:r>
              <a:rPr lang="en-US" sz="1200" b="1">
                <a:solidFill>
                  <a:srgbClr val="000000"/>
                </a:solidFill>
              </a:rPr>
              <a:t>EGIATAN</a:t>
            </a:r>
            <a:r>
              <a:rPr lang="id-ID" sz="1200" b="1">
                <a:solidFill>
                  <a:srgbClr val="000000"/>
                </a:solidFill>
              </a:rPr>
              <a:t>/KEHIDUPAN</a:t>
            </a:r>
            <a:endParaRPr lang="en-US" sz="1200" b="1">
              <a:solidFill>
                <a:srgbClr val="000000"/>
              </a:solidFill>
            </a:endParaRPr>
          </a:p>
          <a:p>
            <a:r>
              <a:rPr lang="en-US" sz="1200" b="1">
                <a:solidFill>
                  <a:srgbClr val="000000"/>
                </a:solidFill>
              </a:rPr>
              <a:t>KESEHARIAN DI </a:t>
            </a:r>
            <a:r>
              <a:rPr lang="id-ID" sz="1200" b="1">
                <a:solidFill>
                  <a:srgbClr val="000000"/>
                </a:solidFill>
              </a:rPr>
              <a:t>SATUAN PENDIDIKAN)</a:t>
            </a:r>
            <a:endParaRPr lang="en-US" sz="1200" b="1">
              <a:solidFill>
                <a:srgbClr val="000000"/>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ight Triangle 62"/>
          <p:cNvSpPr>
            <a:spLocks noChangeArrowheads="1"/>
          </p:cNvSpPr>
          <p:nvPr/>
        </p:nvSpPr>
        <p:spPr bwMode="auto">
          <a:xfrm flipH="1">
            <a:off x="4799013" y="2717800"/>
            <a:ext cx="2636837" cy="4000500"/>
          </a:xfrm>
          <a:prstGeom prst="rtTriangle">
            <a:avLst/>
          </a:prstGeom>
          <a:solidFill>
            <a:srgbClr val="FF0000"/>
          </a:solidFill>
          <a:ln w="57150">
            <a:noFill/>
            <a:round/>
            <a:headEnd/>
            <a:tailEnd/>
          </a:ln>
        </p:spPr>
        <p:txBody>
          <a:bodyPr anchor="ctr"/>
          <a:lstStyle/>
          <a:p>
            <a:pPr algn="ctr"/>
            <a:endParaRPr lang="id-ID">
              <a:latin typeface="Constantia" pitchFamily="18" charset="0"/>
            </a:endParaRPr>
          </a:p>
        </p:txBody>
      </p:sp>
      <p:sp>
        <p:nvSpPr>
          <p:cNvPr id="18435" name="Right Triangle 61"/>
          <p:cNvSpPr>
            <a:spLocks noChangeArrowheads="1"/>
          </p:cNvSpPr>
          <p:nvPr/>
        </p:nvSpPr>
        <p:spPr bwMode="auto">
          <a:xfrm rot="10800000" flipH="1">
            <a:off x="4535488" y="2717800"/>
            <a:ext cx="2571750" cy="3929063"/>
          </a:xfrm>
          <a:prstGeom prst="rtTriangle">
            <a:avLst/>
          </a:prstGeom>
          <a:solidFill>
            <a:schemeClr val="tx2"/>
          </a:solidFill>
          <a:ln w="57150">
            <a:noFill/>
            <a:round/>
            <a:headEnd/>
            <a:tailEnd/>
          </a:ln>
        </p:spPr>
        <p:txBody>
          <a:bodyPr anchor="ctr"/>
          <a:lstStyle/>
          <a:p>
            <a:pPr algn="ctr"/>
            <a:endParaRPr lang="id-ID">
              <a:latin typeface="Constantia" pitchFamily="18" charset="0"/>
            </a:endParaRPr>
          </a:p>
        </p:txBody>
      </p:sp>
      <p:grpSp>
        <p:nvGrpSpPr>
          <p:cNvPr id="2" name="Group 42"/>
          <p:cNvGrpSpPr>
            <a:grpSpLocks/>
          </p:cNvGrpSpPr>
          <p:nvPr/>
        </p:nvGrpSpPr>
        <p:grpSpPr bwMode="auto">
          <a:xfrm>
            <a:off x="908050" y="5772150"/>
            <a:ext cx="6527800" cy="1016000"/>
            <a:chOff x="1011" y="3393"/>
            <a:chExt cx="4790" cy="640"/>
          </a:xfrm>
        </p:grpSpPr>
        <p:sp>
          <p:nvSpPr>
            <p:cNvPr id="18463" name="Line 43"/>
            <p:cNvSpPr>
              <a:spLocks noChangeShapeType="1"/>
            </p:cNvSpPr>
            <p:nvPr/>
          </p:nvSpPr>
          <p:spPr bwMode="auto">
            <a:xfrm>
              <a:off x="1011" y="4004"/>
              <a:ext cx="4790" cy="29"/>
            </a:xfrm>
            <a:prstGeom prst="line">
              <a:avLst/>
            </a:prstGeom>
            <a:noFill/>
            <a:ln w="19050">
              <a:solidFill>
                <a:schemeClr val="tx1"/>
              </a:solidFill>
              <a:prstDash val="sysDot"/>
              <a:round/>
              <a:headEnd/>
              <a:tailEnd/>
            </a:ln>
          </p:spPr>
          <p:txBody>
            <a:bodyPr/>
            <a:lstStyle/>
            <a:p>
              <a:endParaRPr lang="id-ID"/>
            </a:p>
          </p:txBody>
        </p:sp>
        <p:sp>
          <p:nvSpPr>
            <p:cNvPr id="18464" name="Line 44"/>
            <p:cNvSpPr>
              <a:spLocks noChangeShapeType="1"/>
            </p:cNvSpPr>
            <p:nvPr/>
          </p:nvSpPr>
          <p:spPr bwMode="auto">
            <a:xfrm flipV="1">
              <a:off x="1011" y="3393"/>
              <a:ext cx="2661" cy="29"/>
            </a:xfrm>
            <a:prstGeom prst="line">
              <a:avLst/>
            </a:prstGeom>
            <a:noFill/>
            <a:ln w="19050">
              <a:solidFill>
                <a:schemeClr val="tx1"/>
              </a:solidFill>
              <a:prstDash val="sysDot"/>
              <a:round/>
              <a:headEnd/>
              <a:tailEnd/>
            </a:ln>
          </p:spPr>
          <p:txBody>
            <a:bodyPr/>
            <a:lstStyle/>
            <a:p>
              <a:endParaRPr lang="id-ID"/>
            </a:p>
          </p:txBody>
        </p:sp>
      </p:grpSp>
      <p:sp>
        <p:nvSpPr>
          <p:cNvPr id="32" name="Line 45"/>
          <p:cNvSpPr>
            <a:spLocks noChangeShapeType="1"/>
          </p:cNvSpPr>
          <p:nvPr/>
        </p:nvSpPr>
        <p:spPr bwMode="auto">
          <a:xfrm flipV="1">
            <a:off x="1765300" y="4702175"/>
            <a:ext cx="2770188" cy="44450"/>
          </a:xfrm>
          <a:prstGeom prst="line">
            <a:avLst/>
          </a:prstGeom>
          <a:noFill/>
          <a:ln w="19050">
            <a:solidFill>
              <a:schemeClr val="tx1"/>
            </a:solidFill>
            <a:prstDash val="sysDot"/>
            <a:round/>
            <a:headEnd/>
            <a:tailEnd/>
          </a:ln>
        </p:spPr>
        <p:txBody>
          <a:bodyPr/>
          <a:lstStyle/>
          <a:p>
            <a:endParaRPr lang="id-ID"/>
          </a:p>
        </p:txBody>
      </p:sp>
      <p:sp>
        <p:nvSpPr>
          <p:cNvPr id="33" name="Line 46"/>
          <p:cNvSpPr>
            <a:spLocks noChangeShapeType="1"/>
          </p:cNvSpPr>
          <p:nvPr/>
        </p:nvSpPr>
        <p:spPr bwMode="auto">
          <a:xfrm>
            <a:off x="2625725" y="3738563"/>
            <a:ext cx="1911350" cy="47625"/>
          </a:xfrm>
          <a:prstGeom prst="line">
            <a:avLst/>
          </a:prstGeom>
          <a:noFill/>
          <a:ln w="19050">
            <a:solidFill>
              <a:schemeClr val="tx1"/>
            </a:solidFill>
            <a:prstDash val="sysDot"/>
            <a:round/>
            <a:headEnd/>
            <a:tailEnd/>
          </a:ln>
        </p:spPr>
        <p:txBody>
          <a:bodyPr/>
          <a:lstStyle/>
          <a:p>
            <a:endParaRPr lang="id-ID"/>
          </a:p>
        </p:txBody>
      </p:sp>
      <p:sp>
        <p:nvSpPr>
          <p:cNvPr id="34" name="Line 47"/>
          <p:cNvSpPr>
            <a:spLocks noChangeShapeType="1"/>
          </p:cNvSpPr>
          <p:nvPr/>
        </p:nvSpPr>
        <p:spPr bwMode="auto">
          <a:xfrm>
            <a:off x="3525838" y="2730500"/>
            <a:ext cx="1238250" cy="0"/>
          </a:xfrm>
          <a:prstGeom prst="line">
            <a:avLst/>
          </a:prstGeom>
          <a:noFill/>
          <a:ln w="19050">
            <a:solidFill>
              <a:schemeClr val="tx1"/>
            </a:solidFill>
            <a:prstDash val="sysDot"/>
            <a:round/>
            <a:headEnd/>
            <a:tailEnd/>
          </a:ln>
        </p:spPr>
        <p:txBody>
          <a:bodyPr/>
          <a:lstStyle/>
          <a:p>
            <a:endParaRPr lang="id-ID"/>
          </a:p>
        </p:txBody>
      </p:sp>
      <p:sp>
        <p:nvSpPr>
          <p:cNvPr id="18440" name="Line 68"/>
          <p:cNvSpPr>
            <a:spLocks noChangeShapeType="1"/>
          </p:cNvSpPr>
          <p:nvPr/>
        </p:nvSpPr>
        <p:spPr bwMode="auto">
          <a:xfrm>
            <a:off x="1765300" y="4746625"/>
            <a:ext cx="0" cy="1008063"/>
          </a:xfrm>
          <a:prstGeom prst="line">
            <a:avLst/>
          </a:prstGeom>
          <a:noFill/>
          <a:ln w="9525">
            <a:solidFill>
              <a:schemeClr val="tx1"/>
            </a:solidFill>
            <a:round/>
            <a:headEnd/>
            <a:tailEnd/>
          </a:ln>
        </p:spPr>
        <p:txBody>
          <a:bodyPr/>
          <a:lstStyle/>
          <a:p>
            <a:endParaRPr lang="id-ID"/>
          </a:p>
        </p:txBody>
      </p:sp>
      <p:sp>
        <p:nvSpPr>
          <p:cNvPr id="18441" name="Line 69"/>
          <p:cNvSpPr>
            <a:spLocks noChangeShapeType="1"/>
          </p:cNvSpPr>
          <p:nvPr/>
        </p:nvSpPr>
        <p:spPr bwMode="auto">
          <a:xfrm>
            <a:off x="2622550" y="3738563"/>
            <a:ext cx="0" cy="1008062"/>
          </a:xfrm>
          <a:prstGeom prst="line">
            <a:avLst/>
          </a:prstGeom>
          <a:noFill/>
          <a:ln w="9525">
            <a:solidFill>
              <a:schemeClr val="tx1"/>
            </a:solidFill>
            <a:round/>
            <a:headEnd/>
            <a:tailEnd/>
          </a:ln>
        </p:spPr>
        <p:txBody>
          <a:bodyPr/>
          <a:lstStyle/>
          <a:p>
            <a:endParaRPr lang="id-ID"/>
          </a:p>
        </p:txBody>
      </p:sp>
      <p:sp>
        <p:nvSpPr>
          <p:cNvPr id="18442" name="Line 70"/>
          <p:cNvSpPr>
            <a:spLocks noChangeShapeType="1"/>
          </p:cNvSpPr>
          <p:nvPr/>
        </p:nvSpPr>
        <p:spPr bwMode="auto">
          <a:xfrm>
            <a:off x="3525838" y="2730500"/>
            <a:ext cx="0" cy="1008063"/>
          </a:xfrm>
          <a:prstGeom prst="line">
            <a:avLst/>
          </a:prstGeom>
          <a:noFill/>
          <a:ln w="9525">
            <a:solidFill>
              <a:schemeClr val="tx1"/>
            </a:solidFill>
            <a:round/>
            <a:headEnd/>
            <a:tailEnd/>
          </a:ln>
        </p:spPr>
        <p:txBody>
          <a:bodyPr/>
          <a:lstStyle/>
          <a:p>
            <a:endParaRPr lang="id-ID"/>
          </a:p>
        </p:txBody>
      </p:sp>
      <p:sp>
        <p:nvSpPr>
          <p:cNvPr id="18443" name="Oval 75"/>
          <p:cNvSpPr>
            <a:spLocks noChangeArrowheads="1"/>
          </p:cNvSpPr>
          <p:nvPr/>
        </p:nvSpPr>
        <p:spPr bwMode="auto">
          <a:xfrm>
            <a:off x="900113" y="5788025"/>
            <a:ext cx="865187" cy="936625"/>
          </a:xfrm>
          <a:prstGeom prst="ellipse">
            <a:avLst/>
          </a:prstGeom>
          <a:gradFill rotWithShape="0">
            <a:gsLst>
              <a:gs pos="0">
                <a:schemeClr val="accent2"/>
              </a:gs>
              <a:gs pos="100000">
                <a:srgbClr val="000066"/>
              </a:gs>
            </a:gsLst>
            <a:path path="shape">
              <a:fillToRect l="50000" t="50000" r="50000" b="50000"/>
            </a:path>
          </a:gradFill>
          <a:ln w="9525">
            <a:solidFill>
              <a:srgbClr val="990033"/>
            </a:solidFill>
            <a:round/>
            <a:headEnd/>
            <a:tailEnd/>
          </a:ln>
        </p:spPr>
        <p:txBody>
          <a:bodyPr wrap="none" anchor="ctr"/>
          <a:lstStyle/>
          <a:p>
            <a:endParaRPr lang="id-ID">
              <a:latin typeface="Constantia" pitchFamily="18" charset="0"/>
            </a:endParaRPr>
          </a:p>
        </p:txBody>
      </p:sp>
      <p:sp>
        <p:nvSpPr>
          <p:cNvPr id="18444" name="Text Box 76"/>
          <p:cNvSpPr txBox="1">
            <a:spLocks noChangeArrowheads="1"/>
          </p:cNvSpPr>
          <p:nvPr/>
        </p:nvSpPr>
        <p:spPr bwMode="auto">
          <a:xfrm>
            <a:off x="1068388" y="6086475"/>
            <a:ext cx="539750" cy="369888"/>
          </a:xfrm>
          <a:prstGeom prst="rect">
            <a:avLst/>
          </a:prstGeom>
          <a:noFill/>
          <a:ln w="9525">
            <a:noFill/>
            <a:miter lim="800000"/>
            <a:headEnd/>
            <a:tailEnd/>
          </a:ln>
        </p:spPr>
        <p:txBody>
          <a:bodyPr wrap="none">
            <a:spAutoFit/>
          </a:bodyPr>
          <a:lstStyle/>
          <a:p>
            <a:pPr eaLnBrk="0" hangingPunct="0"/>
            <a:r>
              <a:rPr lang="en-US" b="1">
                <a:solidFill>
                  <a:schemeClr val="bg1"/>
                </a:solidFill>
                <a:latin typeface="Verdana" pitchFamily="34" charset="0"/>
              </a:rPr>
              <a:t>SD</a:t>
            </a:r>
          </a:p>
        </p:txBody>
      </p:sp>
      <p:sp>
        <p:nvSpPr>
          <p:cNvPr id="18445" name="Oval 79"/>
          <p:cNvSpPr>
            <a:spLocks noChangeArrowheads="1"/>
          </p:cNvSpPr>
          <p:nvPr/>
        </p:nvSpPr>
        <p:spPr bwMode="auto">
          <a:xfrm>
            <a:off x="1757363" y="4811713"/>
            <a:ext cx="865187" cy="936625"/>
          </a:xfrm>
          <a:prstGeom prst="ellipse">
            <a:avLst/>
          </a:prstGeom>
          <a:gradFill rotWithShape="0">
            <a:gsLst>
              <a:gs pos="0">
                <a:schemeClr val="accent2"/>
              </a:gs>
              <a:gs pos="100000">
                <a:srgbClr val="000066"/>
              </a:gs>
            </a:gsLst>
            <a:path path="shape">
              <a:fillToRect l="50000" t="50000" r="50000" b="50000"/>
            </a:path>
          </a:gradFill>
          <a:ln w="9525">
            <a:solidFill>
              <a:srgbClr val="990033"/>
            </a:solidFill>
            <a:round/>
            <a:headEnd/>
            <a:tailEnd/>
          </a:ln>
        </p:spPr>
        <p:txBody>
          <a:bodyPr wrap="none" anchor="ctr"/>
          <a:lstStyle/>
          <a:p>
            <a:endParaRPr lang="id-ID">
              <a:latin typeface="Constantia" pitchFamily="18" charset="0"/>
            </a:endParaRPr>
          </a:p>
        </p:txBody>
      </p:sp>
      <p:sp>
        <p:nvSpPr>
          <p:cNvPr id="18446" name="Text Box 80"/>
          <p:cNvSpPr txBox="1">
            <a:spLocks noChangeArrowheads="1"/>
          </p:cNvSpPr>
          <p:nvPr/>
        </p:nvSpPr>
        <p:spPr bwMode="auto">
          <a:xfrm>
            <a:off x="1876425" y="5086350"/>
            <a:ext cx="736600" cy="369888"/>
          </a:xfrm>
          <a:prstGeom prst="rect">
            <a:avLst/>
          </a:prstGeom>
          <a:noFill/>
          <a:ln w="9525">
            <a:noFill/>
            <a:miter lim="800000"/>
            <a:headEnd/>
            <a:tailEnd/>
          </a:ln>
        </p:spPr>
        <p:txBody>
          <a:bodyPr wrap="none">
            <a:spAutoFit/>
          </a:bodyPr>
          <a:lstStyle/>
          <a:p>
            <a:pPr algn="ctr" eaLnBrk="0" hangingPunct="0"/>
            <a:r>
              <a:rPr lang="en-US" b="1">
                <a:solidFill>
                  <a:schemeClr val="bg1"/>
                </a:solidFill>
                <a:latin typeface="Verdana" pitchFamily="34" charset="0"/>
              </a:rPr>
              <a:t>SMP</a:t>
            </a:r>
          </a:p>
        </p:txBody>
      </p:sp>
      <p:sp>
        <p:nvSpPr>
          <p:cNvPr id="18447" name="Oval 83"/>
          <p:cNvSpPr>
            <a:spLocks noChangeArrowheads="1"/>
          </p:cNvSpPr>
          <p:nvPr/>
        </p:nvSpPr>
        <p:spPr bwMode="auto">
          <a:xfrm>
            <a:off x="3544888" y="2763838"/>
            <a:ext cx="865187" cy="936625"/>
          </a:xfrm>
          <a:prstGeom prst="ellipse">
            <a:avLst/>
          </a:prstGeom>
          <a:gradFill rotWithShape="0">
            <a:gsLst>
              <a:gs pos="0">
                <a:schemeClr val="accent2"/>
              </a:gs>
              <a:gs pos="100000">
                <a:srgbClr val="000066"/>
              </a:gs>
            </a:gsLst>
            <a:path path="shape">
              <a:fillToRect l="50000" t="50000" r="50000" b="50000"/>
            </a:path>
          </a:gradFill>
          <a:ln w="9525">
            <a:solidFill>
              <a:srgbClr val="990033"/>
            </a:solidFill>
            <a:round/>
            <a:headEnd/>
            <a:tailEnd/>
          </a:ln>
        </p:spPr>
        <p:txBody>
          <a:bodyPr wrap="none" anchor="ctr"/>
          <a:lstStyle/>
          <a:p>
            <a:endParaRPr lang="id-ID">
              <a:latin typeface="Constantia" pitchFamily="18" charset="0"/>
            </a:endParaRPr>
          </a:p>
        </p:txBody>
      </p:sp>
      <p:sp>
        <p:nvSpPr>
          <p:cNvPr id="18448" name="Text Box 84"/>
          <p:cNvSpPr txBox="1">
            <a:spLocks noChangeArrowheads="1"/>
          </p:cNvSpPr>
          <p:nvPr/>
        </p:nvSpPr>
        <p:spPr bwMode="auto">
          <a:xfrm>
            <a:off x="3746500" y="3019425"/>
            <a:ext cx="511175" cy="369888"/>
          </a:xfrm>
          <a:prstGeom prst="rect">
            <a:avLst/>
          </a:prstGeom>
          <a:noFill/>
          <a:ln w="9525">
            <a:noFill/>
            <a:miter lim="800000"/>
            <a:headEnd/>
            <a:tailEnd/>
          </a:ln>
        </p:spPr>
        <p:txBody>
          <a:bodyPr wrap="none">
            <a:spAutoFit/>
          </a:bodyPr>
          <a:lstStyle/>
          <a:p>
            <a:pPr eaLnBrk="0" hangingPunct="0"/>
            <a:r>
              <a:rPr lang="en-US" b="1">
                <a:solidFill>
                  <a:schemeClr val="bg1"/>
                </a:solidFill>
                <a:latin typeface="Verdana" pitchFamily="34" charset="0"/>
              </a:rPr>
              <a:t>PT</a:t>
            </a:r>
          </a:p>
        </p:txBody>
      </p:sp>
      <p:sp>
        <p:nvSpPr>
          <p:cNvPr id="18449" name="Line 85"/>
          <p:cNvSpPr>
            <a:spLocks noChangeShapeType="1"/>
          </p:cNvSpPr>
          <p:nvPr/>
        </p:nvSpPr>
        <p:spPr bwMode="auto">
          <a:xfrm flipV="1">
            <a:off x="779463" y="2487613"/>
            <a:ext cx="2949575" cy="3429000"/>
          </a:xfrm>
          <a:prstGeom prst="line">
            <a:avLst/>
          </a:prstGeom>
          <a:noFill/>
          <a:ln w="57150">
            <a:solidFill>
              <a:srgbClr val="FF3300"/>
            </a:solidFill>
            <a:round/>
            <a:headEnd/>
            <a:tailEnd type="arrow" w="med" len="med"/>
          </a:ln>
        </p:spPr>
        <p:txBody>
          <a:bodyPr/>
          <a:lstStyle/>
          <a:p>
            <a:endParaRPr lang="id-ID"/>
          </a:p>
        </p:txBody>
      </p:sp>
      <p:sp>
        <p:nvSpPr>
          <p:cNvPr id="18450" name="Text Box 86"/>
          <p:cNvSpPr txBox="1">
            <a:spLocks noChangeArrowheads="1"/>
          </p:cNvSpPr>
          <p:nvPr/>
        </p:nvSpPr>
        <p:spPr bwMode="auto">
          <a:xfrm>
            <a:off x="1760538" y="1052513"/>
            <a:ext cx="3589337" cy="369887"/>
          </a:xfrm>
          <a:prstGeom prst="rect">
            <a:avLst/>
          </a:prstGeom>
          <a:noFill/>
          <a:ln w="9525">
            <a:noFill/>
            <a:miter lim="800000"/>
            <a:headEnd/>
            <a:tailEnd/>
          </a:ln>
        </p:spPr>
        <p:txBody>
          <a:bodyPr>
            <a:spAutoFit/>
          </a:bodyPr>
          <a:lstStyle/>
          <a:p>
            <a:pPr>
              <a:spcBef>
                <a:spcPct val="50000"/>
              </a:spcBef>
            </a:pPr>
            <a:endParaRPr lang="id-ID">
              <a:latin typeface="Constantia" pitchFamily="18" charset="0"/>
            </a:endParaRPr>
          </a:p>
        </p:txBody>
      </p:sp>
      <p:sp>
        <p:nvSpPr>
          <p:cNvPr id="18451" name="Text Box 87"/>
          <p:cNvSpPr txBox="1">
            <a:spLocks noChangeArrowheads="1"/>
          </p:cNvSpPr>
          <p:nvPr/>
        </p:nvSpPr>
        <p:spPr bwMode="auto">
          <a:xfrm rot="-3255291">
            <a:off x="3451225" y="4602163"/>
            <a:ext cx="4897437" cy="338138"/>
          </a:xfrm>
          <a:prstGeom prst="rect">
            <a:avLst/>
          </a:prstGeom>
          <a:noFill/>
          <a:ln w="9525">
            <a:noFill/>
            <a:miter lim="800000"/>
            <a:headEnd/>
            <a:tailEnd/>
          </a:ln>
        </p:spPr>
        <p:txBody>
          <a:bodyPr>
            <a:spAutoFit/>
          </a:bodyPr>
          <a:lstStyle/>
          <a:p>
            <a:pPr algn="ctr">
              <a:spcBef>
                <a:spcPct val="50000"/>
              </a:spcBef>
            </a:pPr>
            <a:r>
              <a:rPr lang="en-US" sz="1600" b="1" i="1">
                <a:solidFill>
                  <a:srgbClr val="C00000"/>
                </a:solidFill>
                <a:latin typeface="Bookman Old Style" pitchFamily="18" charset="0"/>
              </a:rPr>
              <a:t>exploring – strengthening - empowering </a:t>
            </a:r>
          </a:p>
        </p:txBody>
      </p:sp>
      <p:sp>
        <p:nvSpPr>
          <p:cNvPr id="18452" name="Oval 75"/>
          <p:cNvSpPr>
            <a:spLocks noChangeArrowheads="1"/>
          </p:cNvSpPr>
          <p:nvPr/>
        </p:nvSpPr>
        <p:spPr bwMode="auto">
          <a:xfrm>
            <a:off x="2614613" y="3740150"/>
            <a:ext cx="930275" cy="936625"/>
          </a:xfrm>
          <a:prstGeom prst="ellipse">
            <a:avLst/>
          </a:prstGeom>
          <a:gradFill rotWithShape="0">
            <a:gsLst>
              <a:gs pos="0">
                <a:schemeClr val="accent2"/>
              </a:gs>
              <a:gs pos="100000">
                <a:srgbClr val="000066"/>
              </a:gs>
            </a:gsLst>
            <a:path path="shape">
              <a:fillToRect l="50000" t="50000" r="50000" b="50000"/>
            </a:path>
          </a:gradFill>
          <a:ln w="9525">
            <a:solidFill>
              <a:srgbClr val="990033"/>
            </a:solidFill>
            <a:round/>
            <a:headEnd/>
            <a:tailEnd/>
          </a:ln>
        </p:spPr>
        <p:txBody>
          <a:bodyPr wrap="none" anchor="ctr"/>
          <a:lstStyle/>
          <a:p>
            <a:endParaRPr lang="id-ID">
              <a:latin typeface="Constantia" pitchFamily="18" charset="0"/>
            </a:endParaRPr>
          </a:p>
        </p:txBody>
      </p:sp>
      <p:sp>
        <p:nvSpPr>
          <p:cNvPr id="18453" name="Text Box 76"/>
          <p:cNvSpPr txBox="1">
            <a:spLocks noChangeArrowheads="1"/>
          </p:cNvSpPr>
          <p:nvPr/>
        </p:nvSpPr>
        <p:spPr bwMode="auto">
          <a:xfrm>
            <a:off x="2725738" y="4014788"/>
            <a:ext cx="744537" cy="369887"/>
          </a:xfrm>
          <a:prstGeom prst="rect">
            <a:avLst/>
          </a:prstGeom>
          <a:noFill/>
          <a:ln w="9525">
            <a:noFill/>
            <a:miter lim="800000"/>
            <a:headEnd/>
            <a:tailEnd/>
          </a:ln>
        </p:spPr>
        <p:txBody>
          <a:bodyPr wrap="none">
            <a:spAutoFit/>
          </a:bodyPr>
          <a:lstStyle/>
          <a:p>
            <a:pPr eaLnBrk="0" hangingPunct="0"/>
            <a:r>
              <a:rPr lang="en-US" b="1">
                <a:solidFill>
                  <a:schemeClr val="bg1"/>
                </a:solidFill>
                <a:latin typeface="Verdana" pitchFamily="34" charset="0"/>
              </a:rPr>
              <a:t>SMA</a:t>
            </a:r>
          </a:p>
        </p:txBody>
      </p:sp>
      <p:sp>
        <p:nvSpPr>
          <p:cNvPr id="18454" name="Line 70"/>
          <p:cNvSpPr>
            <a:spLocks noChangeShapeType="1"/>
          </p:cNvSpPr>
          <p:nvPr/>
        </p:nvSpPr>
        <p:spPr bwMode="auto">
          <a:xfrm>
            <a:off x="908050" y="5792788"/>
            <a:ext cx="0" cy="1008062"/>
          </a:xfrm>
          <a:prstGeom prst="line">
            <a:avLst/>
          </a:prstGeom>
          <a:noFill/>
          <a:ln w="9525">
            <a:solidFill>
              <a:schemeClr val="tx1"/>
            </a:solidFill>
            <a:round/>
            <a:headEnd/>
            <a:tailEnd/>
          </a:ln>
        </p:spPr>
        <p:txBody>
          <a:bodyPr/>
          <a:lstStyle/>
          <a:p>
            <a:endParaRPr lang="id-ID"/>
          </a:p>
        </p:txBody>
      </p:sp>
      <p:cxnSp>
        <p:nvCxnSpPr>
          <p:cNvPr id="55" name="Straight Connector 54"/>
          <p:cNvCxnSpPr/>
          <p:nvPr/>
        </p:nvCxnSpPr>
        <p:spPr>
          <a:xfrm rot="5400000">
            <a:off x="2535238" y="4702175"/>
            <a:ext cx="40005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5434807" y="4717256"/>
            <a:ext cx="4000500" cy="1587"/>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8" name="Straight Connector 57"/>
          <p:cNvCxnSpPr>
            <a:endCxn id="18434" idx="0"/>
          </p:cNvCxnSpPr>
          <p:nvPr/>
        </p:nvCxnSpPr>
        <p:spPr>
          <a:xfrm>
            <a:off x="4535488" y="2717800"/>
            <a:ext cx="2900362" cy="158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458" name="TextBox 65"/>
          <p:cNvSpPr txBox="1">
            <a:spLocks noChangeArrowheads="1"/>
          </p:cNvSpPr>
          <p:nvPr/>
        </p:nvSpPr>
        <p:spPr bwMode="auto">
          <a:xfrm>
            <a:off x="5697538" y="5715000"/>
            <a:ext cx="1714500" cy="646113"/>
          </a:xfrm>
          <a:prstGeom prst="rect">
            <a:avLst/>
          </a:prstGeom>
          <a:noFill/>
          <a:ln w="9525">
            <a:noFill/>
            <a:miter lim="800000"/>
            <a:headEnd/>
            <a:tailEnd/>
          </a:ln>
        </p:spPr>
        <p:txBody>
          <a:bodyPr>
            <a:spAutoFit/>
          </a:bodyPr>
          <a:lstStyle/>
          <a:p>
            <a:pPr algn="r"/>
            <a:r>
              <a:rPr lang="en-US" b="1">
                <a:solidFill>
                  <a:schemeClr val="bg1"/>
                </a:solidFill>
                <a:latin typeface="Bookman Old Style" pitchFamily="18" charset="0"/>
              </a:rPr>
              <a:t>Pendidikan</a:t>
            </a:r>
          </a:p>
          <a:p>
            <a:pPr algn="r"/>
            <a:r>
              <a:rPr lang="en-US" b="1">
                <a:solidFill>
                  <a:schemeClr val="bg1"/>
                </a:solidFill>
                <a:latin typeface="Bookman Old Style" pitchFamily="18" charset="0"/>
              </a:rPr>
              <a:t>KARAKTER</a:t>
            </a:r>
            <a:endParaRPr lang="id-ID" b="1">
              <a:solidFill>
                <a:schemeClr val="bg1"/>
              </a:solidFill>
              <a:latin typeface="Bookman Old Style" pitchFamily="18" charset="0"/>
            </a:endParaRPr>
          </a:p>
        </p:txBody>
      </p:sp>
      <p:sp>
        <p:nvSpPr>
          <p:cNvPr id="68" name="Text Box 87"/>
          <p:cNvSpPr txBox="1">
            <a:spLocks noChangeArrowheads="1"/>
          </p:cNvSpPr>
          <p:nvPr/>
        </p:nvSpPr>
        <p:spPr bwMode="auto">
          <a:xfrm rot="18674851">
            <a:off x="-547687" y="3643313"/>
            <a:ext cx="4897437" cy="369887"/>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en-US" b="1" dirty="0" err="1">
                <a:solidFill>
                  <a:srgbClr val="FF3300"/>
                </a:solidFill>
                <a:effectLst>
                  <a:outerShdw blurRad="38100" dist="38100" dir="2700000" algn="tl">
                    <a:srgbClr val="C0C0C0"/>
                  </a:outerShdw>
                </a:effectLst>
                <a:latin typeface="Palatino" pitchFamily="18" charset="0"/>
                <a:cs typeface="+mn-cs"/>
              </a:rPr>
              <a:t>integrasi</a:t>
            </a:r>
            <a:r>
              <a:rPr lang="en-US" b="1" dirty="0">
                <a:solidFill>
                  <a:srgbClr val="FF3300"/>
                </a:solidFill>
                <a:effectLst>
                  <a:outerShdw blurRad="38100" dist="38100" dir="2700000" algn="tl">
                    <a:srgbClr val="C0C0C0"/>
                  </a:outerShdw>
                </a:effectLst>
                <a:latin typeface="Palatino" pitchFamily="18" charset="0"/>
                <a:cs typeface="+mn-cs"/>
              </a:rPr>
              <a:t> &amp; </a:t>
            </a:r>
            <a:r>
              <a:rPr lang="en-US" b="1" dirty="0" err="1">
                <a:solidFill>
                  <a:srgbClr val="FF3300"/>
                </a:solidFill>
                <a:effectLst>
                  <a:outerShdw blurRad="38100" dist="38100" dir="2700000" algn="tl">
                    <a:srgbClr val="C0C0C0"/>
                  </a:outerShdw>
                </a:effectLst>
                <a:latin typeface="Palatino" pitchFamily="18" charset="0"/>
                <a:cs typeface="+mn-cs"/>
              </a:rPr>
              <a:t>pembiasaan</a:t>
            </a:r>
            <a:endParaRPr lang="en-US" b="1" dirty="0">
              <a:solidFill>
                <a:srgbClr val="FF3300"/>
              </a:solidFill>
              <a:effectLst>
                <a:outerShdw blurRad="38100" dist="38100" dir="2700000" algn="tl">
                  <a:srgbClr val="C0C0C0"/>
                </a:outerShdw>
              </a:effectLst>
              <a:latin typeface="Palatino" pitchFamily="18" charset="0"/>
              <a:cs typeface="+mn-cs"/>
            </a:endParaRPr>
          </a:p>
        </p:txBody>
      </p:sp>
      <p:sp>
        <p:nvSpPr>
          <p:cNvPr id="70" name="TextBox 69"/>
          <p:cNvSpPr txBox="1"/>
          <p:nvPr/>
        </p:nvSpPr>
        <p:spPr>
          <a:xfrm>
            <a:off x="153988" y="1071563"/>
            <a:ext cx="8858250" cy="1446212"/>
          </a:xfrm>
          <a:prstGeom prst="rect">
            <a:avLst/>
          </a:prstGeom>
          <a:noFill/>
        </p:spPr>
        <p:txBody>
          <a:bodyPr>
            <a:spAutoFit/>
          </a:bodyPr>
          <a:lstStyle/>
          <a:p>
            <a:pPr algn="ctr" fontAlgn="auto">
              <a:spcBef>
                <a:spcPts val="0"/>
              </a:spcBef>
              <a:spcAft>
                <a:spcPts val="0"/>
              </a:spcAft>
              <a:defRPr/>
            </a:pPr>
            <a:r>
              <a:rPr lang="en-US" sz="2200" dirty="0">
                <a:solidFill>
                  <a:schemeClr val="tx2">
                    <a:lumMod val="50000"/>
                  </a:schemeClr>
                </a:solidFill>
                <a:latin typeface="+mn-lt"/>
                <a:cs typeface="+mn-cs"/>
              </a:rPr>
              <a:t>“…</a:t>
            </a:r>
            <a:r>
              <a:rPr lang="en-US" sz="2200" dirty="0" err="1">
                <a:solidFill>
                  <a:schemeClr val="tx2">
                    <a:lumMod val="50000"/>
                  </a:schemeClr>
                </a:solidFill>
                <a:latin typeface="+mn-lt"/>
                <a:cs typeface="+mn-cs"/>
              </a:rPr>
              <a:t>pendidikan</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adalah</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daya</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upaya</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untuk</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memajukan</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bertumbuhnya</a:t>
            </a:r>
            <a:endParaRPr lang="en-US" sz="2200" dirty="0">
              <a:solidFill>
                <a:schemeClr val="tx2">
                  <a:lumMod val="50000"/>
                </a:schemeClr>
              </a:solidFill>
              <a:latin typeface="+mn-lt"/>
              <a:cs typeface="+mn-cs"/>
            </a:endParaRPr>
          </a:p>
          <a:p>
            <a:pPr algn="ctr" fontAlgn="auto">
              <a:spcBef>
                <a:spcPts val="0"/>
              </a:spcBef>
              <a:spcAft>
                <a:spcPts val="0"/>
              </a:spcAft>
              <a:defRPr/>
            </a:pPr>
            <a:r>
              <a:rPr lang="en-US" sz="2200" b="1" dirty="0" err="1">
                <a:solidFill>
                  <a:srgbClr val="C00000"/>
                </a:solidFill>
                <a:latin typeface="+mn-lt"/>
                <a:cs typeface="+mn-cs"/>
              </a:rPr>
              <a:t>budi</a:t>
            </a:r>
            <a:r>
              <a:rPr lang="en-US" sz="2200" b="1" dirty="0">
                <a:solidFill>
                  <a:srgbClr val="C00000"/>
                </a:solidFill>
                <a:latin typeface="+mn-lt"/>
                <a:cs typeface="+mn-cs"/>
              </a:rPr>
              <a:t> </a:t>
            </a:r>
            <a:r>
              <a:rPr lang="en-US" sz="2200" b="1" dirty="0" err="1">
                <a:solidFill>
                  <a:srgbClr val="C00000"/>
                </a:solidFill>
                <a:latin typeface="+mn-lt"/>
                <a:cs typeface="+mn-cs"/>
              </a:rPr>
              <a:t>pekerti</a:t>
            </a:r>
            <a:r>
              <a:rPr lang="en-US" sz="2200" b="1" dirty="0">
                <a:solidFill>
                  <a:srgbClr val="C00000"/>
                </a:solidFill>
                <a:latin typeface="+mn-lt"/>
                <a:cs typeface="+mn-cs"/>
              </a:rPr>
              <a:t> (</a:t>
            </a:r>
            <a:r>
              <a:rPr lang="en-US" sz="2200" b="1" dirty="0" err="1">
                <a:solidFill>
                  <a:srgbClr val="C00000"/>
                </a:solidFill>
                <a:latin typeface="+mn-lt"/>
                <a:cs typeface="+mn-cs"/>
              </a:rPr>
              <a:t>kekuatan</a:t>
            </a:r>
            <a:r>
              <a:rPr lang="en-US" sz="2200" b="1" dirty="0">
                <a:solidFill>
                  <a:srgbClr val="C00000"/>
                </a:solidFill>
                <a:latin typeface="+mn-lt"/>
                <a:cs typeface="+mn-cs"/>
              </a:rPr>
              <a:t> </a:t>
            </a:r>
            <a:r>
              <a:rPr lang="en-US" sz="2200" b="1" dirty="0" err="1">
                <a:solidFill>
                  <a:srgbClr val="C00000"/>
                </a:solidFill>
                <a:latin typeface="+mn-lt"/>
                <a:cs typeface="+mn-cs"/>
              </a:rPr>
              <a:t>batin</a:t>
            </a:r>
            <a:r>
              <a:rPr lang="en-US" sz="2200" b="1" dirty="0">
                <a:solidFill>
                  <a:srgbClr val="C00000"/>
                </a:solidFill>
                <a:latin typeface="+mn-lt"/>
                <a:cs typeface="+mn-cs"/>
              </a:rPr>
              <a:t>, </a:t>
            </a:r>
            <a:r>
              <a:rPr lang="en-US" sz="2200" b="1" dirty="0" err="1">
                <a:solidFill>
                  <a:srgbClr val="C00000"/>
                </a:solidFill>
                <a:latin typeface="+mn-lt"/>
                <a:cs typeface="+mn-cs"/>
              </a:rPr>
              <a:t>karakter</a:t>
            </a:r>
            <a:r>
              <a:rPr lang="en-US" sz="2200" b="1" dirty="0">
                <a:solidFill>
                  <a:srgbClr val="C00000"/>
                </a:solidFill>
                <a:latin typeface="+mn-lt"/>
                <a:cs typeface="+mn-cs"/>
              </a:rPr>
              <a:t>), </a:t>
            </a:r>
            <a:r>
              <a:rPr lang="en-US" sz="2200" dirty="0" err="1">
                <a:solidFill>
                  <a:schemeClr val="tx2">
                    <a:lumMod val="50000"/>
                  </a:schemeClr>
                </a:solidFill>
                <a:latin typeface="+mn-lt"/>
                <a:cs typeface="+mn-cs"/>
              </a:rPr>
              <a:t>pikiran</a:t>
            </a:r>
            <a:r>
              <a:rPr lang="en-US" sz="2200" dirty="0">
                <a:solidFill>
                  <a:schemeClr val="tx2">
                    <a:lumMod val="50000"/>
                  </a:schemeClr>
                </a:solidFill>
                <a:latin typeface="+mn-lt"/>
                <a:cs typeface="+mn-cs"/>
              </a:rPr>
              <a:t> </a:t>
            </a:r>
            <a:r>
              <a:rPr lang="en-US" sz="2200" i="1" dirty="0">
                <a:solidFill>
                  <a:schemeClr val="tx2">
                    <a:lumMod val="50000"/>
                  </a:schemeClr>
                </a:solidFill>
                <a:latin typeface="+mn-lt"/>
                <a:cs typeface="+mn-cs"/>
              </a:rPr>
              <a:t>(intellect)</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dan</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tubuh</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anak</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Bagian-bagian</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itu</a:t>
            </a:r>
            <a:r>
              <a:rPr lang="en-US" sz="2200" b="1" dirty="0">
                <a:solidFill>
                  <a:schemeClr val="tx2">
                    <a:lumMod val="50000"/>
                  </a:schemeClr>
                </a:solidFill>
                <a:latin typeface="+mn-lt"/>
                <a:cs typeface="+mn-cs"/>
              </a:rPr>
              <a:t> </a:t>
            </a:r>
            <a:r>
              <a:rPr lang="en-US" sz="2200" b="1" dirty="0" err="1">
                <a:solidFill>
                  <a:srgbClr val="C00000"/>
                </a:solidFill>
                <a:latin typeface="+mn-lt"/>
                <a:cs typeface="+mn-cs"/>
              </a:rPr>
              <a:t>tidak</a:t>
            </a:r>
            <a:r>
              <a:rPr lang="en-US" sz="2200" b="1" dirty="0">
                <a:solidFill>
                  <a:srgbClr val="C00000"/>
                </a:solidFill>
                <a:latin typeface="+mn-lt"/>
                <a:cs typeface="+mn-cs"/>
              </a:rPr>
              <a:t> </a:t>
            </a:r>
            <a:r>
              <a:rPr lang="en-US" sz="2200" b="1" dirty="0" err="1">
                <a:solidFill>
                  <a:srgbClr val="C00000"/>
                </a:solidFill>
                <a:latin typeface="+mn-lt"/>
                <a:cs typeface="+mn-cs"/>
              </a:rPr>
              <a:t>boleh</a:t>
            </a:r>
            <a:r>
              <a:rPr lang="en-US" sz="2200" b="1" dirty="0">
                <a:solidFill>
                  <a:srgbClr val="C00000"/>
                </a:solidFill>
                <a:latin typeface="+mn-lt"/>
                <a:cs typeface="+mn-cs"/>
              </a:rPr>
              <a:t> </a:t>
            </a:r>
            <a:r>
              <a:rPr lang="en-US" sz="2200" b="1" dirty="0" err="1">
                <a:solidFill>
                  <a:srgbClr val="C00000"/>
                </a:solidFill>
                <a:latin typeface="+mn-lt"/>
                <a:cs typeface="+mn-cs"/>
              </a:rPr>
              <a:t>dipisahkan</a:t>
            </a:r>
            <a:r>
              <a:rPr lang="en-US" sz="2200" dirty="0">
                <a:solidFill>
                  <a:srgbClr val="C00000"/>
                </a:solidFill>
                <a:latin typeface="+mn-lt"/>
                <a:cs typeface="+mn-cs"/>
              </a:rPr>
              <a:t> </a:t>
            </a:r>
            <a:r>
              <a:rPr lang="en-US" sz="2200" dirty="0">
                <a:solidFill>
                  <a:schemeClr val="tx2">
                    <a:lumMod val="50000"/>
                  </a:schemeClr>
                </a:solidFill>
                <a:latin typeface="+mn-lt"/>
                <a:cs typeface="+mn-cs"/>
              </a:rPr>
              <a:t>agar </a:t>
            </a:r>
            <a:r>
              <a:rPr lang="en-US" sz="2200" dirty="0" err="1">
                <a:solidFill>
                  <a:schemeClr val="tx2">
                    <a:lumMod val="50000"/>
                  </a:schemeClr>
                </a:solidFill>
                <a:latin typeface="+mn-lt"/>
                <a:cs typeface="+mn-cs"/>
              </a:rPr>
              <a:t>kita</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dapat</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memajukan</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kesempurnaan</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hidup</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anak-anak</a:t>
            </a:r>
            <a:r>
              <a:rPr lang="en-US" sz="2200" dirty="0">
                <a:solidFill>
                  <a:schemeClr val="tx2">
                    <a:lumMod val="50000"/>
                  </a:schemeClr>
                </a:solidFill>
                <a:latin typeface="+mn-lt"/>
                <a:cs typeface="+mn-cs"/>
              </a:rPr>
              <a:t> </a:t>
            </a:r>
            <a:r>
              <a:rPr lang="en-US" sz="2200" dirty="0" err="1">
                <a:solidFill>
                  <a:schemeClr val="tx2">
                    <a:lumMod val="50000"/>
                  </a:schemeClr>
                </a:solidFill>
                <a:latin typeface="+mn-lt"/>
                <a:cs typeface="+mn-cs"/>
              </a:rPr>
              <a:t>kita</a:t>
            </a:r>
            <a:r>
              <a:rPr lang="en-US" sz="2200" dirty="0">
                <a:solidFill>
                  <a:schemeClr val="tx2">
                    <a:lumMod val="50000"/>
                  </a:schemeClr>
                </a:solidFill>
                <a:latin typeface="+mn-lt"/>
                <a:cs typeface="+mn-cs"/>
              </a:rPr>
              <a:t>..” (</a:t>
            </a:r>
            <a:r>
              <a:rPr lang="en-US" sz="2200" b="1" i="1" dirty="0" err="1">
                <a:solidFill>
                  <a:schemeClr val="tx2">
                    <a:lumMod val="50000"/>
                  </a:schemeClr>
                </a:solidFill>
                <a:latin typeface="+mn-lt"/>
                <a:cs typeface="+mn-cs"/>
              </a:rPr>
              <a:t>Ki</a:t>
            </a:r>
            <a:r>
              <a:rPr lang="en-US" sz="2200" b="1" i="1" dirty="0">
                <a:solidFill>
                  <a:schemeClr val="tx2">
                    <a:lumMod val="50000"/>
                  </a:schemeClr>
                </a:solidFill>
                <a:latin typeface="+mn-lt"/>
                <a:cs typeface="+mn-cs"/>
              </a:rPr>
              <a:t> </a:t>
            </a:r>
            <a:r>
              <a:rPr lang="en-US" sz="2200" b="1" i="1" dirty="0" err="1">
                <a:solidFill>
                  <a:schemeClr val="tx2">
                    <a:lumMod val="50000"/>
                  </a:schemeClr>
                </a:solidFill>
                <a:latin typeface="+mn-lt"/>
                <a:cs typeface="+mn-cs"/>
              </a:rPr>
              <a:t>Hajar</a:t>
            </a:r>
            <a:r>
              <a:rPr lang="en-US" sz="2200" b="1" i="1" dirty="0">
                <a:solidFill>
                  <a:schemeClr val="tx2">
                    <a:lumMod val="50000"/>
                  </a:schemeClr>
                </a:solidFill>
                <a:latin typeface="+mn-lt"/>
                <a:cs typeface="+mn-cs"/>
              </a:rPr>
              <a:t> </a:t>
            </a:r>
            <a:r>
              <a:rPr lang="en-US" sz="2200" b="1" i="1" dirty="0" err="1">
                <a:solidFill>
                  <a:schemeClr val="tx2">
                    <a:lumMod val="50000"/>
                  </a:schemeClr>
                </a:solidFill>
                <a:latin typeface="+mn-lt"/>
                <a:cs typeface="+mn-cs"/>
              </a:rPr>
              <a:t>Dewantoro</a:t>
            </a:r>
            <a:r>
              <a:rPr lang="en-US" sz="2200" dirty="0">
                <a:solidFill>
                  <a:schemeClr val="tx2">
                    <a:lumMod val="50000"/>
                  </a:schemeClr>
                </a:solidFill>
                <a:latin typeface="+mn-lt"/>
                <a:cs typeface="+mn-cs"/>
              </a:rPr>
              <a:t>)  </a:t>
            </a:r>
          </a:p>
        </p:txBody>
      </p:sp>
      <p:sp>
        <p:nvSpPr>
          <p:cNvPr id="43" name="TextBox 42"/>
          <p:cNvSpPr txBox="1"/>
          <p:nvPr/>
        </p:nvSpPr>
        <p:spPr>
          <a:xfrm>
            <a:off x="0" y="0"/>
            <a:ext cx="9144000" cy="1077913"/>
          </a:xfrm>
          <a:prstGeom prst="rect">
            <a:avLst/>
          </a:prstGeom>
          <a:noFill/>
        </p:spPr>
        <p:txBody>
          <a:bodyPr>
            <a:spAutoFit/>
          </a:bodyPr>
          <a:lstStyle/>
          <a:p>
            <a:pPr algn="ctr" fontAlgn="auto">
              <a:spcBef>
                <a:spcPts val="0"/>
              </a:spcBef>
              <a:spcAft>
                <a:spcPts val="0"/>
              </a:spcAft>
              <a:defRPr/>
            </a:pPr>
            <a:r>
              <a:rPr lang="id-ID" sz="4000" b="1" dirty="0">
                <a:solidFill>
                  <a:srgbClr val="C00000"/>
                </a:solidFill>
                <a:effectLst>
                  <a:outerShdw blurRad="38100" dist="38100" dir="2700000" algn="tl">
                    <a:srgbClr val="000000">
                      <a:alpha val="43137"/>
                    </a:srgbClr>
                  </a:outerShdw>
                </a:effectLst>
                <a:latin typeface="+mn-lt"/>
                <a:cs typeface="+mn-cs"/>
              </a:rPr>
              <a:t>Pendidikan Komprehensif:</a:t>
            </a:r>
          </a:p>
          <a:p>
            <a:pPr algn="ctr" fontAlgn="auto">
              <a:spcBef>
                <a:spcPts val="0"/>
              </a:spcBef>
              <a:spcAft>
                <a:spcPts val="0"/>
              </a:spcAft>
              <a:defRPr/>
            </a:pPr>
            <a:r>
              <a:rPr lang="id-ID" sz="2400" dirty="0">
                <a:solidFill>
                  <a:srgbClr val="C00000"/>
                </a:solidFill>
                <a:effectLst>
                  <a:outerShdw blurRad="38100" dist="38100" dir="2700000" algn="tl">
                    <a:srgbClr val="000000">
                      <a:alpha val="43137"/>
                    </a:srgbClr>
                  </a:outerShdw>
                </a:effectLst>
                <a:latin typeface="+mn-lt"/>
                <a:cs typeface="+mn-cs"/>
              </a:rPr>
              <a:t>Ilmu Pengetahuan, Budi Pekerti (Akhlak, Karakter), Kreativitas, Inovatif</a:t>
            </a:r>
          </a:p>
        </p:txBody>
      </p:sp>
      <p:sp>
        <p:nvSpPr>
          <p:cNvPr id="18462" name="TextBox 65"/>
          <p:cNvSpPr txBox="1">
            <a:spLocks noChangeArrowheads="1"/>
          </p:cNvSpPr>
          <p:nvPr/>
        </p:nvSpPr>
        <p:spPr bwMode="auto">
          <a:xfrm>
            <a:off x="4625975" y="3114675"/>
            <a:ext cx="1714500" cy="923925"/>
          </a:xfrm>
          <a:prstGeom prst="rect">
            <a:avLst/>
          </a:prstGeom>
          <a:noFill/>
          <a:ln w="9525">
            <a:noFill/>
            <a:miter lim="800000"/>
            <a:headEnd/>
            <a:tailEnd/>
          </a:ln>
        </p:spPr>
        <p:txBody>
          <a:bodyPr>
            <a:spAutoFit/>
          </a:bodyPr>
          <a:lstStyle/>
          <a:p>
            <a:r>
              <a:rPr lang="en-US" b="1">
                <a:solidFill>
                  <a:schemeClr val="bg1"/>
                </a:solidFill>
                <a:latin typeface="Bookman Old Style" pitchFamily="18" charset="0"/>
              </a:rPr>
              <a:t>Pendidikan</a:t>
            </a:r>
          </a:p>
          <a:p>
            <a:r>
              <a:rPr lang="en-US" b="1">
                <a:solidFill>
                  <a:schemeClr val="bg1"/>
                </a:solidFill>
                <a:latin typeface="Bookman Old Style" pitchFamily="18" charset="0"/>
              </a:rPr>
              <a:t>AKADEMIK DSB</a:t>
            </a:r>
            <a:endParaRPr lang="id-ID" b="1">
              <a:solidFill>
                <a:schemeClr val="bg1"/>
              </a:solidFill>
              <a:latin typeface="Bookman Old Style"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32"/>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33"/>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2" descr="C:\Program Files\Microsoft Office\MEDIA\CAGCAT10\j0302953.jpg"/>
          <p:cNvPicPr>
            <a:picLocks noChangeAspect="1" noChangeArrowheads="1"/>
          </p:cNvPicPr>
          <p:nvPr/>
        </p:nvPicPr>
        <p:blipFill>
          <a:blip r:embed="rId2"/>
          <a:srcRect/>
          <a:stretch>
            <a:fillRect/>
          </a:stretch>
        </p:blipFill>
        <p:spPr bwMode="auto">
          <a:xfrm>
            <a:off x="152400" y="2754313"/>
            <a:ext cx="2057400" cy="2884487"/>
          </a:xfrm>
          <a:prstGeom prst="rect">
            <a:avLst/>
          </a:prstGeom>
          <a:noFill/>
          <a:ln w="9525">
            <a:noFill/>
            <a:miter lim="800000"/>
            <a:headEnd/>
            <a:tailEnd/>
          </a:ln>
        </p:spPr>
      </p:pic>
      <p:sp>
        <p:nvSpPr>
          <p:cNvPr id="6" name="Rounded Rectangle 5"/>
          <p:cNvSpPr/>
          <p:nvPr/>
        </p:nvSpPr>
        <p:spPr>
          <a:xfrm>
            <a:off x="3048000" y="3124200"/>
            <a:ext cx="5715000" cy="10668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err="1"/>
              <a:t>Upaya</a:t>
            </a:r>
            <a:r>
              <a:rPr lang="en-US" sz="2000" b="1" dirty="0"/>
              <a:t> </a:t>
            </a:r>
            <a:r>
              <a:rPr lang="en-US" sz="2000" b="1" dirty="0" err="1"/>
              <a:t>terencana</a:t>
            </a:r>
            <a:r>
              <a:rPr lang="en-US" sz="2000" b="1" dirty="0"/>
              <a:t> </a:t>
            </a:r>
            <a:r>
              <a:rPr lang="en-US" sz="2000" b="1" dirty="0" err="1"/>
              <a:t>untuk</a:t>
            </a:r>
            <a:r>
              <a:rPr lang="en-US" sz="2000" b="1" dirty="0"/>
              <a:t> </a:t>
            </a:r>
            <a:r>
              <a:rPr lang="en-US" sz="2000" b="1" dirty="0" err="1"/>
              <a:t>membantu</a:t>
            </a:r>
            <a:r>
              <a:rPr lang="en-US" sz="2000" b="1" dirty="0"/>
              <a:t> </a:t>
            </a:r>
            <a:r>
              <a:rPr lang="en-US" sz="2000" b="1" dirty="0" err="1"/>
              <a:t>orang</a:t>
            </a:r>
            <a:r>
              <a:rPr lang="en-US" sz="2000" b="1" dirty="0"/>
              <a:t> </a:t>
            </a:r>
            <a:r>
              <a:rPr lang="en-US" sz="2000" b="1" dirty="0" err="1"/>
              <a:t>untuk</a:t>
            </a:r>
            <a:r>
              <a:rPr lang="en-US" sz="2000" b="1" dirty="0"/>
              <a:t> </a:t>
            </a:r>
            <a:r>
              <a:rPr lang="en-US" sz="2000" b="1" dirty="0" err="1"/>
              <a:t>memahami</a:t>
            </a:r>
            <a:r>
              <a:rPr lang="en-US" sz="2000" b="1" dirty="0"/>
              <a:t>, </a:t>
            </a:r>
            <a:r>
              <a:rPr lang="en-US" sz="2000" b="1" dirty="0" err="1"/>
              <a:t>peduli</a:t>
            </a:r>
            <a:r>
              <a:rPr lang="en-US" sz="2000" b="1" dirty="0"/>
              <a:t>, </a:t>
            </a:r>
            <a:r>
              <a:rPr lang="en-US" sz="2000" b="1" dirty="0" err="1"/>
              <a:t>dan</a:t>
            </a:r>
            <a:r>
              <a:rPr lang="en-US" sz="2000" b="1" dirty="0"/>
              <a:t> </a:t>
            </a:r>
            <a:r>
              <a:rPr lang="en-US" sz="2000" b="1" dirty="0" err="1"/>
              <a:t>bertindak</a:t>
            </a:r>
            <a:r>
              <a:rPr lang="en-US" sz="2000" b="1" dirty="0"/>
              <a:t> </a:t>
            </a:r>
            <a:r>
              <a:rPr lang="en-US" sz="2000" b="1" dirty="0" err="1"/>
              <a:t>atas</a:t>
            </a:r>
            <a:r>
              <a:rPr lang="en-US" sz="2000" b="1" dirty="0"/>
              <a:t> </a:t>
            </a:r>
            <a:r>
              <a:rPr lang="en-US" sz="2000" b="1" dirty="0" err="1"/>
              <a:t>nilai-nilai</a:t>
            </a:r>
            <a:r>
              <a:rPr lang="en-US" sz="2000" b="1" dirty="0"/>
              <a:t> </a:t>
            </a:r>
            <a:r>
              <a:rPr lang="en-US" sz="2000" b="1" dirty="0" err="1"/>
              <a:t>etika</a:t>
            </a:r>
            <a:r>
              <a:rPr lang="en-US" sz="2000" b="1" dirty="0"/>
              <a:t>/ moral. </a:t>
            </a:r>
          </a:p>
        </p:txBody>
      </p:sp>
      <p:sp>
        <p:nvSpPr>
          <p:cNvPr id="7" name="Rounded Rectangle 6"/>
          <p:cNvSpPr/>
          <p:nvPr/>
        </p:nvSpPr>
        <p:spPr>
          <a:xfrm>
            <a:off x="3048000" y="4419600"/>
            <a:ext cx="5715000" cy="12954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t>Mengajarkan</a:t>
            </a:r>
            <a:r>
              <a:rPr lang="en-US" b="1" dirty="0"/>
              <a:t> </a:t>
            </a:r>
            <a:r>
              <a:rPr lang="en-US" b="1" dirty="0" err="1"/>
              <a:t>kebiasaan</a:t>
            </a:r>
            <a:r>
              <a:rPr lang="en-US" b="1" dirty="0"/>
              <a:t> </a:t>
            </a:r>
            <a:r>
              <a:rPr lang="en-US" b="1" dirty="0" err="1"/>
              <a:t>berpikir</a:t>
            </a:r>
            <a:r>
              <a:rPr lang="en-US" b="1" dirty="0"/>
              <a:t> </a:t>
            </a:r>
            <a:r>
              <a:rPr lang="en-US" b="1" dirty="0" err="1"/>
              <a:t>dan</a:t>
            </a:r>
            <a:r>
              <a:rPr lang="en-US" b="1" dirty="0"/>
              <a:t> </a:t>
            </a:r>
            <a:r>
              <a:rPr lang="en-US" b="1" dirty="0" err="1"/>
              <a:t>berbuat</a:t>
            </a:r>
            <a:r>
              <a:rPr lang="en-US" b="1" dirty="0"/>
              <a:t> yang </a:t>
            </a:r>
            <a:r>
              <a:rPr lang="en-US" b="1" dirty="0" err="1"/>
              <a:t>membantu</a:t>
            </a:r>
            <a:r>
              <a:rPr lang="en-US" b="1" dirty="0"/>
              <a:t> </a:t>
            </a:r>
            <a:r>
              <a:rPr lang="en-US" b="1" dirty="0" err="1"/>
              <a:t>orang</a:t>
            </a:r>
            <a:r>
              <a:rPr lang="en-US" b="1" dirty="0"/>
              <a:t> </a:t>
            </a:r>
            <a:r>
              <a:rPr lang="en-US" b="1" dirty="0" err="1"/>
              <a:t>hidup</a:t>
            </a:r>
            <a:r>
              <a:rPr lang="en-US" b="1" dirty="0"/>
              <a:t> </a:t>
            </a:r>
            <a:r>
              <a:rPr lang="en-US" b="1" dirty="0" err="1"/>
              <a:t>dan</a:t>
            </a:r>
            <a:r>
              <a:rPr lang="en-US" b="1" dirty="0"/>
              <a:t> </a:t>
            </a:r>
            <a:r>
              <a:rPr lang="en-US" b="1" dirty="0" err="1"/>
              <a:t>bekerja</a:t>
            </a:r>
            <a:r>
              <a:rPr lang="en-US" b="1" dirty="0"/>
              <a:t> </a:t>
            </a:r>
            <a:r>
              <a:rPr lang="en-US" b="1" dirty="0" err="1"/>
              <a:t>bersama-sama</a:t>
            </a:r>
            <a:r>
              <a:rPr lang="en-US" b="1" dirty="0"/>
              <a:t> </a:t>
            </a:r>
            <a:r>
              <a:rPr lang="en-US" b="1" dirty="0" err="1"/>
              <a:t>sebagai</a:t>
            </a:r>
            <a:r>
              <a:rPr lang="en-US" b="1" dirty="0"/>
              <a:t> </a:t>
            </a:r>
            <a:r>
              <a:rPr lang="en-US" b="1" dirty="0" err="1"/>
              <a:t>keluarga</a:t>
            </a:r>
            <a:r>
              <a:rPr lang="en-US" b="1" dirty="0"/>
              <a:t>, </a:t>
            </a:r>
            <a:r>
              <a:rPr lang="en-US" b="1" dirty="0" err="1"/>
              <a:t>teman</a:t>
            </a:r>
            <a:r>
              <a:rPr lang="en-US" b="1" dirty="0"/>
              <a:t>, </a:t>
            </a:r>
            <a:r>
              <a:rPr lang="en-US" b="1" dirty="0" err="1"/>
              <a:t>tetangga</a:t>
            </a:r>
            <a:r>
              <a:rPr lang="en-US" b="1" dirty="0"/>
              <a:t>, </a:t>
            </a:r>
            <a:r>
              <a:rPr lang="en-US" b="1" dirty="0" err="1"/>
              <a:t>masyarakat</a:t>
            </a:r>
            <a:r>
              <a:rPr lang="en-US" b="1" dirty="0"/>
              <a:t>, </a:t>
            </a:r>
            <a:r>
              <a:rPr lang="en-US" b="1" dirty="0" err="1"/>
              <a:t>dan</a:t>
            </a:r>
            <a:r>
              <a:rPr lang="en-US" b="1" dirty="0"/>
              <a:t> </a:t>
            </a:r>
            <a:r>
              <a:rPr lang="en-US" b="1" dirty="0" err="1"/>
              <a:t>bangsa</a:t>
            </a:r>
            <a:r>
              <a:rPr lang="en-US" b="1" dirty="0"/>
              <a:t>.</a:t>
            </a:r>
            <a:endParaRPr lang="en-US" dirty="0"/>
          </a:p>
        </p:txBody>
      </p:sp>
      <p:sp>
        <p:nvSpPr>
          <p:cNvPr id="8" name="Flowchart: Multidocument 7"/>
          <p:cNvSpPr/>
          <p:nvPr/>
        </p:nvSpPr>
        <p:spPr>
          <a:xfrm>
            <a:off x="457200" y="381000"/>
            <a:ext cx="4724400" cy="1752600"/>
          </a:xfrm>
          <a:prstGeom prst="flowChartMultidocumen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p:nvSpPr>
        <p:spPr>
          <a:xfrm>
            <a:off x="914400" y="762000"/>
            <a:ext cx="3200400" cy="954107"/>
          </a:xfrm>
          <a:prstGeom prst="rect">
            <a:avLst/>
          </a:prstGeom>
          <a:noFill/>
        </p:spPr>
        <p:txBody>
          <a:bodyPr wrap="square" rtlCol="0">
            <a:spAutoFit/>
          </a:bodyPr>
          <a:lstStyle/>
          <a:p>
            <a:r>
              <a:rPr lang="id-ID" sz="2800" b="1" dirty="0" smtClean="0">
                <a:solidFill>
                  <a:schemeClr val="bg1"/>
                </a:solidFill>
              </a:rPr>
              <a:t>PENDIDIKAN KARAKTER ITU APA?</a:t>
            </a:r>
            <a:endParaRPr lang="id-ID" sz="2800" b="1" dirty="0">
              <a:solidFill>
                <a:schemeClr val="bg1"/>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124200" y="2286000"/>
            <a:ext cx="27432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t>IMPLEMENTASI PENDIDIKAN KARAKTER</a:t>
            </a:r>
          </a:p>
        </p:txBody>
      </p:sp>
      <p:sp>
        <p:nvSpPr>
          <p:cNvPr id="5" name="Right Arrow 4"/>
          <p:cNvSpPr/>
          <p:nvPr/>
        </p:nvSpPr>
        <p:spPr>
          <a:xfrm rot="16200000">
            <a:off x="4343400" y="16002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Arrow 5"/>
          <p:cNvSpPr/>
          <p:nvPr/>
        </p:nvSpPr>
        <p:spPr>
          <a:xfrm rot="18798451">
            <a:off x="5532438" y="2054225"/>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ight Arrow 7"/>
          <p:cNvSpPr/>
          <p:nvPr/>
        </p:nvSpPr>
        <p:spPr>
          <a:xfrm>
            <a:off x="6019800" y="30480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ight Arrow 8"/>
          <p:cNvSpPr/>
          <p:nvPr/>
        </p:nvSpPr>
        <p:spPr>
          <a:xfrm rot="2525497">
            <a:off x="5562600" y="403860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ight Arrow 9"/>
          <p:cNvSpPr/>
          <p:nvPr/>
        </p:nvSpPr>
        <p:spPr>
          <a:xfrm rot="5245485">
            <a:off x="4279900" y="4505325"/>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ight Arrow 10"/>
          <p:cNvSpPr/>
          <p:nvPr/>
        </p:nvSpPr>
        <p:spPr>
          <a:xfrm rot="14373127">
            <a:off x="3094038" y="1901825"/>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ight Arrow 11"/>
          <p:cNvSpPr/>
          <p:nvPr/>
        </p:nvSpPr>
        <p:spPr>
          <a:xfrm rot="11229942">
            <a:off x="2398713" y="2901950"/>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ight Arrow 12"/>
          <p:cNvSpPr/>
          <p:nvPr/>
        </p:nvSpPr>
        <p:spPr>
          <a:xfrm rot="7724163">
            <a:off x="2900363" y="4117975"/>
            <a:ext cx="6096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Rounded Rectangle 13"/>
          <p:cNvSpPr/>
          <p:nvPr/>
        </p:nvSpPr>
        <p:spPr>
          <a:xfrm>
            <a:off x="3657600" y="609600"/>
            <a:ext cx="1981200" cy="685800"/>
          </a:xfrm>
          <a:prstGeom prst="round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200" b="1" dirty="0" err="1"/>
              <a:t>Perkembangan</a:t>
            </a:r>
            <a:r>
              <a:rPr lang="en-US" sz="1200" b="1" dirty="0"/>
              <a:t> </a:t>
            </a:r>
            <a:r>
              <a:rPr lang="en-US" sz="1200" b="1" dirty="0" err="1"/>
              <a:t>hubungan</a:t>
            </a:r>
            <a:r>
              <a:rPr lang="en-US" sz="1200" b="1" dirty="0"/>
              <a:t> </a:t>
            </a:r>
            <a:r>
              <a:rPr lang="en-US" sz="1200" b="1" dirty="0" err="1"/>
              <a:t>antara</a:t>
            </a:r>
            <a:r>
              <a:rPr lang="en-US" sz="1200" b="1" dirty="0"/>
              <a:t> </a:t>
            </a:r>
            <a:r>
              <a:rPr lang="en-US" sz="1200" b="1" dirty="0" err="1"/>
              <a:t>siswa</a:t>
            </a:r>
            <a:r>
              <a:rPr lang="en-US" sz="1200" b="1" dirty="0"/>
              <a:t>, guru, </a:t>
            </a:r>
            <a:r>
              <a:rPr lang="en-US" sz="1200" b="1" dirty="0" err="1"/>
              <a:t>dan</a:t>
            </a:r>
            <a:r>
              <a:rPr lang="en-US" sz="1200" b="1" dirty="0"/>
              <a:t> </a:t>
            </a:r>
            <a:r>
              <a:rPr lang="en-US" sz="1200" b="1" dirty="0" err="1"/>
              <a:t>masyarakat</a:t>
            </a:r>
            <a:endParaRPr lang="en-US" sz="1200" b="1" dirty="0"/>
          </a:p>
        </p:txBody>
      </p:sp>
      <p:sp>
        <p:nvSpPr>
          <p:cNvPr id="15" name="Rounded Rectangle 14"/>
          <p:cNvSpPr/>
          <p:nvPr/>
        </p:nvSpPr>
        <p:spPr>
          <a:xfrm>
            <a:off x="6248400" y="1295400"/>
            <a:ext cx="1905000" cy="6858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err="1"/>
              <a:t>Masyarakat</a:t>
            </a:r>
            <a:r>
              <a:rPr lang="en-US" sz="1400" b="1" dirty="0"/>
              <a:t> </a:t>
            </a:r>
            <a:r>
              <a:rPr lang="en-US" sz="1400" b="1" dirty="0" err="1"/>
              <a:t>peserta</a:t>
            </a:r>
            <a:r>
              <a:rPr lang="en-US" sz="1400" b="1" dirty="0"/>
              <a:t> </a:t>
            </a:r>
            <a:r>
              <a:rPr lang="en-US" sz="1400" b="1" dirty="0" err="1"/>
              <a:t>didik</a:t>
            </a:r>
            <a:r>
              <a:rPr lang="en-US" sz="1400" b="1" dirty="0"/>
              <a:t> yang </a:t>
            </a:r>
            <a:r>
              <a:rPr lang="en-US" sz="1400" b="1" dirty="0" err="1"/>
              <a:t>peduli</a:t>
            </a:r>
            <a:endParaRPr lang="en-US" sz="1400" b="1" dirty="0"/>
          </a:p>
        </p:txBody>
      </p:sp>
      <p:sp>
        <p:nvSpPr>
          <p:cNvPr id="16" name="Rounded Rectangle 15"/>
          <p:cNvSpPr/>
          <p:nvPr/>
        </p:nvSpPr>
        <p:spPr>
          <a:xfrm>
            <a:off x="6858000" y="2895600"/>
            <a:ext cx="1905000" cy="6858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err="1"/>
              <a:t>Pembelajaran</a:t>
            </a:r>
            <a:r>
              <a:rPr lang="en-US" sz="1400" b="1" dirty="0"/>
              <a:t> </a:t>
            </a:r>
            <a:r>
              <a:rPr lang="en-US" sz="1400" b="1" dirty="0" err="1"/>
              <a:t>emosional</a:t>
            </a:r>
            <a:r>
              <a:rPr lang="en-US" sz="1400" b="1" dirty="0"/>
              <a:t> </a:t>
            </a:r>
            <a:r>
              <a:rPr lang="en-US" sz="1400" b="1" dirty="0" err="1"/>
              <a:t>dan</a:t>
            </a:r>
            <a:r>
              <a:rPr lang="en-US" sz="1400" b="1" dirty="0"/>
              <a:t> </a:t>
            </a:r>
            <a:r>
              <a:rPr lang="en-US" sz="1400" b="1" dirty="0" err="1"/>
              <a:t>sosial</a:t>
            </a:r>
            <a:endParaRPr lang="en-US" sz="1400" b="1" dirty="0"/>
          </a:p>
        </p:txBody>
      </p:sp>
      <p:sp>
        <p:nvSpPr>
          <p:cNvPr id="17" name="Rounded Rectangle 16"/>
          <p:cNvSpPr/>
          <p:nvPr/>
        </p:nvSpPr>
        <p:spPr>
          <a:xfrm>
            <a:off x="6324600" y="4572000"/>
            <a:ext cx="1981200" cy="6858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err="1"/>
              <a:t>Keadilan</a:t>
            </a:r>
            <a:r>
              <a:rPr lang="en-US" sz="1400" b="1" dirty="0"/>
              <a:t>, rasa </a:t>
            </a:r>
            <a:r>
              <a:rPr lang="en-US" sz="1400" b="1" dirty="0" err="1"/>
              <a:t>hormat</a:t>
            </a:r>
            <a:r>
              <a:rPr lang="en-US" sz="1400" b="1" dirty="0"/>
              <a:t>, </a:t>
            </a:r>
            <a:r>
              <a:rPr lang="en-US" sz="1400" b="1" dirty="0" err="1"/>
              <a:t>dan</a:t>
            </a:r>
            <a:r>
              <a:rPr lang="en-US" sz="1400" b="1" dirty="0"/>
              <a:t> </a:t>
            </a:r>
            <a:r>
              <a:rPr lang="en-US" sz="1400" b="1" dirty="0" err="1"/>
              <a:t>kejujuran</a:t>
            </a:r>
            <a:endParaRPr lang="en-US" sz="1400" b="1" dirty="0"/>
          </a:p>
        </p:txBody>
      </p:sp>
      <p:sp>
        <p:nvSpPr>
          <p:cNvPr id="18" name="Rounded Rectangle 17"/>
          <p:cNvSpPr/>
          <p:nvPr/>
        </p:nvSpPr>
        <p:spPr>
          <a:xfrm>
            <a:off x="3657600" y="5334000"/>
            <a:ext cx="1905000" cy="685800"/>
          </a:xfrm>
          <a:prstGeom prst="roundRect">
            <a:avLst/>
          </a:prstGeom>
          <a:solidFill>
            <a:schemeClr val="tx1">
              <a:lumMod val="85000"/>
              <a:lumOff val="1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err="1"/>
              <a:t>Kesempatan</a:t>
            </a:r>
            <a:r>
              <a:rPr lang="en-US" sz="1400" b="1" dirty="0"/>
              <a:t> </a:t>
            </a:r>
            <a:r>
              <a:rPr lang="en-US" sz="1400" b="1" dirty="0" err="1"/>
              <a:t>mempraktekkan</a:t>
            </a:r>
            <a:r>
              <a:rPr lang="en-US" sz="1400" b="1" dirty="0"/>
              <a:t> </a:t>
            </a:r>
            <a:r>
              <a:rPr lang="en-US" sz="1400" b="1" dirty="0" err="1"/>
              <a:t>prilaku</a:t>
            </a:r>
            <a:r>
              <a:rPr lang="en-US" sz="1400" b="1" dirty="0"/>
              <a:t> </a:t>
            </a:r>
            <a:r>
              <a:rPr lang="en-US" sz="1400" b="1" dirty="0" err="1"/>
              <a:t>moralnya</a:t>
            </a:r>
            <a:endParaRPr lang="en-US" sz="1400" b="1" dirty="0"/>
          </a:p>
        </p:txBody>
      </p:sp>
      <p:sp>
        <p:nvSpPr>
          <p:cNvPr id="19" name="Rounded Rectangle 18"/>
          <p:cNvSpPr/>
          <p:nvPr/>
        </p:nvSpPr>
        <p:spPr>
          <a:xfrm>
            <a:off x="1447800" y="4800600"/>
            <a:ext cx="1600200" cy="685800"/>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dirty="0" err="1"/>
              <a:t>Fokus</a:t>
            </a:r>
            <a:r>
              <a:rPr lang="en-US" sz="1400" b="1" dirty="0"/>
              <a:t> </a:t>
            </a:r>
            <a:r>
              <a:rPr lang="en-US" sz="1400" b="1" dirty="0" err="1"/>
              <a:t>dalam</a:t>
            </a:r>
            <a:r>
              <a:rPr lang="en-US" sz="1400" b="1" dirty="0"/>
              <a:t> </a:t>
            </a:r>
            <a:r>
              <a:rPr lang="en-US" sz="1400" b="1" dirty="0" err="1"/>
              <a:t>memecahkan</a:t>
            </a:r>
            <a:r>
              <a:rPr lang="en-US" sz="1400" b="1" dirty="0"/>
              <a:t> </a:t>
            </a:r>
            <a:r>
              <a:rPr lang="en-US" sz="1400" b="1" dirty="0" err="1"/>
              <a:t>masalah</a:t>
            </a:r>
            <a:endParaRPr lang="en-US" sz="1400" b="1" dirty="0"/>
          </a:p>
        </p:txBody>
      </p:sp>
      <p:sp>
        <p:nvSpPr>
          <p:cNvPr id="20" name="Rounded Rectangle 19"/>
          <p:cNvSpPr/>
          <p:nvPr/>
        </p:nvSpPr>
        <p:spPr>
          <a:xfrm>
            <a:off x="609600" y="2819400"/>
            <a:ext cx="1600200" cy="6858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err="1"/>
              <a:t>Kerjasama</a:t>
            </a:r>
            <a:r>
              <a:rPr lang="en-US" sz="1600" b="1" dirty="0"/>
              <a:t> </a:t>
            </a:r>
            <a:r>
              <a:rPr lang="en-US" sz="1600" b="1" dirty="0" err="1"/>
              <a:t>dan</a:t>
            </a:r>
            <a:r>
              <a:rPr lang="en-US" sz="1600" b="1" dirty="0"/>
              <a:t> </a:t>
            </a:r>
            <a:r>
              <a:rPr lang="en-US" sz="1600" b="1" dirty="0" err="1"/>
              <a:t>kolaborasi</a:t>
            </a:r>
            <a:endParaRPr lang="en-US" sz="1600" b="1" dirty="0"/>
          </a:p>
        </p:txBody>
      </p:sp>
      <p:sp>
        <p:nvSpPr>
          <p:cNvPr id="21" name="Rounded Rectangle 20"/>
          <p:cNvSpPr/>
          <p:nvPr/>
        </p:nvSpPr>
        <p:spPr>
          <a:xfrm>
            <a:off x="1600200" y="1066800"/>
            <a:ext cx="1600200" cy="685800"/>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b="1" dirty="0" err="1"/>
              <a:t>Kelas</a:t>
            </a:r>
            <a:r>
              <a:rPr lang="en-US" sz="1600" b="1" dirty="0"/>
              <a:t> </a:t>
            </a:r>
            <a:r>
              <a:rPr lang="en-US" sz="1600" b="1" dirty="0" err="1"/>
              <a:t>demokrasi</a:t>
            </a:r>
            <a:endParaRPr lang="en-US" sz="1600" b="1"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xagon 3"/>
          <p:cNvSpPr/>
          <p:nvPr/>
        </p:nvSpPr>
        <p:spPr>
          <a:xfrm>
            <a:off x="76200" y="3733800"/>
            <a:ext cx="2286000" cy="29718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smtClean="0"/>
              <a:t>PERAN</a:t>
            </a:r>
            <a:r>
              <a:rPr lang="id-ID" sz="2400" b="1" dirty="0" smtClean="0"/>
              <a:t> GURU SEBAGAI</a:t>
            </a:r>
            <a:r>
              <a:rPr lang="en-US" sz="2400" b="1" dirty="0" smtClean="0"/>
              <a:t> </a:t>
            </a:r>
            <a:r>
              <a:rPr lang="en-US" sz="2400" b="1" dirty="0"/>
              <a:t>PENDIDIK</a:t>
            </a:r>
          </a:p>
        </p:txBody>
      </p:sp>
      <p:sp>
        <p:nvSpPr>
          <p:cNvPr id="8" name="Parallelogram 7"/>
          <p:cNvSpPr/>
          <p:nvPr/>
        </p:nvSpPr>
        <p:spPr>
          <a:xfrm>
            <a:off x="2209800" y="6172200"/>
            <a:ext cx="6019800" cy="533400"/>
          </a:xfrm>
          <a:prstGeom prst="parallelogram">
            <a:avLst>
              <a:gd name="adj" fmla="val 48376"/>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a:t>Terlibat</a:t>
            </a:r>
            <a:r>
              <a:rPr lang="en-US" dirty="0"/>
              <a:t> </a:t>
            </a:r>
            <a:r>
              <a:rPr lang="en-US" dirty="0" err="1"/>
              <a:t>dalam</a:t>
            </a:r>
            <a:r>
              <a:rPr lang="en-US" dirty="0"/>
              <a:t> </a:t>
            </a:r>
            <a:r>
              <a:rPr lang="en-US" dirty="0" err="1"/>
              <a:t>proses</a:t>
            </a:r>
            <a:r>
              <a:rPr lang="en-US" dirty="0"/>
              <a:t> </a:t>
            </a:r>
            <a:r>
              <a:rPr lang="en-US" dirty="0" err="1"/>
              <a:t>pembelajaran</a:t>
            </a:r>
            <a:endParaRPr lang="en-US" dirty="0"/>
          </a:p>
        </p:txBody>
      </p:sp>
      <p:sp>
        <p:nvSpPr>
          <p:cNvPr id="9" name="Isosceles Triangle 8"/>
          <p:cNvSpPr/>
          <p:nvPr/>
        </p:nvSpPr>
        <p:spPr>
          <a:xfrm>
            <a:off x="2438400" y="381000"/>
            <a:ext cx="5791200" cy="5791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a:t>menjadi</a:t>
            </a:r>
            <a:r>
              <a:rPr lang="en-US" dirty="0"/>
              <a:t> model </a:t>
            </a:r>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err="1"/>
              <a:t>Menjadi</a:t>
            </a:r>
            <a:r>
              <a:rPr lang="en-US" dirty="0"/>
              <a:t> model  </a:t>
            </a:r>
            <a:r>
              <a:rPr lang="en-US" dirty="0" err="1"/>
              <a:t>bagi</a:t>
            </a:r>
            <a:r>
              <a:rPr lang="en-US" dirty="0"/>
              <a:t> </a:t>
            </a:r>
            <a:r>
              <a:rPr lang="en-US" dirty="0" err="1"/>
              <a:t>siswa</a:t>
            </a:r>
            <a:endParaRPr lang="en-US" dirty="0"/>
          </a:p>
        </p:txBody>
      </p:sp>
      <p:sp>
        <p:nvSpPr>
          <p:cNvPr id="10" name="Isosceles Triangle 9"/>
          <p:cNvSpPr/>
          <p:nvPr/>
        </p:nvSpPr>
        <p:spPr>
          <a:xfrm>
            <a:off x="2667000" y="381000"/>
            <a:ext cx="5334000" cy="5334000"/>
          </a:xfrm>
          <a:prstGeom prst="triangl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err="1"/>
              <a:t>Memberikan</a:t>
            </a:r>
            <a:r>
              <a:rPr lang="en-US" dirty="0"/>
              <a:t> </a:t>
            </a:r>
            <a:r>
              <a:rPr lang="en-US" dirty="0" err="1"/>
              <a:t>pemahaman</a:t>
            </a:r>
            <a:r>
              <a:rPr lang="en-US" dirty="0"/>
              <a:t> </a:t>
            </a:r>
          </a:p>
        </p:txBody>
      </p:sp>
      <p:sp>
        <p:nvSpPr>
          <p:cNvPr id="11" name="Isosceles Triangle 10"/>
          <p:cNvSpPr/>
          <p:nvPr/>
        </p:nvSpPr>
        <p:spPr>
          <a:xfrm>
            <a:off x="2971800" y="381000"/>
            <a:ext cx="4724400" cy="4800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err="1"/>
              <a:t>Melakukan</a:t>
            </a:r>
            <a:r>
              <a:rPr lang="en-US" dirty="0"/>
              <a:t> </a:t>
            </a:r>
            <a:r>
              <a:rPr lang="en-US" dirty="0" err="1"/>
              <a:t>refleksi</a:t>
            </a:r>
            <a:r>
              <a:rPr lang="en-US" dirty="0"/>
              <a:t> </a:t>
            </a:r>
          </a:p>
        </p:txBody>
      </p:sp>
      <p:sp>
        <p:nvSpPr>
          <p:cNvPr id="12" name="Isosceles Triangle 11"/>
          <p:cNvSpPr/>
          <p:nvPr/>
        </p:nvSpPr>
        <p:spPr>
          <a:xfrm>
            <a:off x="3276600" y="381000"/>
            <a:ext cx="4114800" cy="4191000"/>
          </a:xfrm>
          <a:prstGeom prst="triangl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dirty="0" err="1"/>
              <a:t>Menjelaskan</a:t>
            </a:r>
            <a:r>
              <a:rPr lang="en-US" dirty="0"/>
              <a:t> </a:t>
            </a:r>
            <a:r>
              <a:rPr lang="en-US" dirty="0" err="1"/>
              <a:t>nilai</a:t>
            </a:r>
            <a:r>
              <a:rPr lang="en-US" dirty="0"/>
              <a:t> </a:t>
            </a:r>
            <a:r>
              <a:rPr lang="en-US" dirty="0" err="1"/>
              <a:t>baik</a:t>
            </a:r>
            <a:r>
              <a:rPr lang="en-US" dirty="0"/>
              <a:t> </a:t>
            </a:r>
            <a:r>
              <a:rPr lang="en-US" dirty="0" err="1"/>
              <a:t>dan</a:t>
            </a:r>
            <a:r>
              <a:rPr lang="en-US" dirty="0"/>
              <a:t> </a:t>
            </a:r>
            <a:r>
              <a:rPr lang="en-US" dirty="0" err="1"/>
              <a:t>buruk</a:t>
            </a:r>
            <a:endParaRPr lang="en-US" dirty="0"/>
          </a:p>
        </p:txBody>
      </p:sp>
      <p:sp>
        <p:nvSpPr>
          <p:cNvPr id="13" name="Isosceles Triangle 12"/>
          <p:cNvSpPr/>
          <p:nvPr/>
        </p:nvSpPr>
        <p:spPr>
          <a:xfrm>
            <a:off x="3581400" y="381000"/>
            <a:ext cx="3505200" cy="3505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a:p>
            <a:pPr algn="ctr">
              <a:defRPr/>
            </a:pPr>
            <a:endParaRPr lang="en-US" dirty="0"/>
          </a:p>
          <a:p>
            <a:pPr algn="ctr">
              <a:defRPr/>
            </a:pPr>
            <a:endParaRPr lang="en-US" dirty="0"/>
          </a:p>
          <a:p>
            <a:pPr algn="ctr">
              <a:defRPr/>
            </a:pPr>
            <a:endParaRPr lang="en-US" dirty="0"/>
          </a:p>
          <a:p>
            <a:pPr algn="ctr">
              <a:defRPr/>
            </a:pPr>
            <a:endParaRPr lang="en-US" dirty="0"/>
          </a:p>
          <a:p>
            <a:pPr algn="ctr">
              <a:defRPr/>
            </a:pPr>
            <a:r>
              <a:rPr lang="en-US" sz="1400" dirty="0" err="1"/>
              <a:t>Menerapkan</a:t>
            </a:r>
            <a:r>
              <a:rPr lang="en-US" sz="1400" dirty="0"/>
              <a:t> </a:t>
            </a:r>
            <a:r>
              <a:rPr lang="en-US" sz="1400" dirty="0" err="1"/>
              <a:t>metode</a:t>
            </a:r>
            <a:r>
              <a:rPr lang="en-US" sz="1400" dirty="0"/>
              <a:t> </a:t>
            </a:r>
            <a:r>
              <a:rPr lang="en-US" sz="1400" dirty="0" err="1"/>
              <a:t>pembelajaran</a:t>
            </a:r>
            <a:r>
              <a:rPr lang="en-US" sz="1400" dirty="0"/>
              <a:t> </a:t>
            </a:r>
          </a:p>
          <a:p>
            <a:pPr algn="ctr">
              <a:defRPr/>
            </a:pPr>
            <a:endParaRPr lang="en-US" dirty="0"/>
          </a:p>
        </p:txBody>
      </p:sp>
      <p:sp>
        <p:nvSpPr>
          <p:cNvPr id="14" name="Isosceles Triangle 13"/>
          <p:cNvSpPr/>
          <p:nvPr/>
        </p:nvSpPr>
        <p:spPr>
          <a:xfrm>
            <a:off x="3886200" y="381000"/>
            <a:ext cx="2895600" cy="2895600"/>
          </a:xfrm>
          <a:prstGeom prst="triangl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600" dirty="0"/>
          </a:p>
          <a:p>
            <a:pPr algn="ctr">
              <a:defRPr/>
            </a:pPr>
            <a:endParaRPr lang="en-US" sz="1600" dirty="0"/>
          </a:p>
          <a:p>
            <a:pPr algn="ctr">
              <a:defRPr/>
            </a:pPr>
            <a:endParaRPr lang="en-US" sz="1600" dirty="0"/>
          </a:p>
          <a:p>
            <a:pPr algn="ctr">
              <a:defRPr/>
            </a:pPr>
            <a:r>
              <a:rPr lang="en-US" sz="1600" dirty="0" err="1"/>
              <a:t>Menciptakan</a:t>
            </a:r>
            <a:r>
              <a:rPr lang="en-US" sz="1600" dirty="0"/>
              <a:t> </a:t>
            </a:r>
            <a:r>
              <a:rPr lang="en-US" sz="1600" dirty="0" err="1"/>
              <a:t>lingkungan</a:t>
            </a:r>
            <a:r>
              <a:rPr lang="en-US" sz="1600" dirty="0"/>
              <a:t> </a:t>
            </a:r>
            <a:r>
              <a:rPr lang="en-US" sz="1600" dirty="0" err="1"/>
              <a:t>belajar</a:t>
            </a:r>
            <a:r>
              <a:rPr lang="en-US" sz="1600" dirty="0"/>
              <a:t> </a:t>
            </a:r>
          </a:p>
        </p:txBody>
      </p:sp>
      <p:sp>
        <p:nvSpPr>
          <p:cNvPr id="15" name="Isosceles Triangle 14"/>
          <p:cNvSpPr/>
          <p:nvPr/>
        </p:nvSpPr>
        <p:spPr>
          <a:xfrm>
            <a:off x="4267200" y="381000"/>
            <a:ext cx="2133600" cy="2209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a:p>
            <a:pPr algn="ctr">
              <a:defRPr/>
            </a:pPr>
            <a:endParaRPr lang="en-US" sz="1200" dirty="0"/>
          </a:p>
          <a:p>
            <a:pPr algn="ctr">
              <a:defRPr/>
            </a:pPr>
            <a:r>
              <a:rPr lang="en-US" sz="1200" b="1" dirty="0" err="1"/>
              <a:t>Memperhatik</a:t>
            </a:r>
            <a:r>
              <a:rPr lang="en-US" sz="1200" b="1" dirty="0"/>
              <a:t>-an </a:t>
            </a:r>
            <a:r>
              <a:rPr lang="en-US" sz="1200" b="1" dirty="0" err="1"/>
              <a:t>keunikan</a:t>
            </a:r>
            <a:r>
              <a:rPr lang="en-US" sz="1200" b="1" dirty="0"/>
              <a:t> </a:t>
            </a:r>
            <a:r>
              <a:rPr lang="en-US" sz="1200" b="1" dirty="0" err="1"/>
              <a:t>siswa</a:t>
            </a:r>
            <a:r>
              <a:rPr lang="en-US" sz="1200" b="1" dirty="0"/>
              <a:t> </a:t>
            </a:r>
          </a:p>
        </p:txBody>
      </p:sp>
      <p:sp>
        <p:nvSpPr>
          <p:cNvPr id="16" name="Isosceles Triangle 15"/>
          <p:cNvSpPr/>
          <p:nvPr/>
        </p:nvSpPr>
        <p:spPr>
          <a:xfrm>
            <a:off x="4572000" y="457200"/>
            <a:ext cx="1524000" cy="1447800"/>
          </a:xfrm>
          <a:prstGeom prst="triangle">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200" dirty="0"/>
          </a:p>
        </p:txBody>
      </p:sp>
      <p:pic>
        <p:nvPicPr>
          <p:cNvPr id="8204" name="Picture 2" descr="C:\Program Files\Microsoft Office\MEDIA\CAGCAT10\j0299125.wmf"/>
          <p:cNvPicPr>
            <a:picLocks noChangeAspect="1" noChangeArrowheads="1"/>
          </p:cNvPicPr>
          <p:nvPr/>
        </p:nvPicPr>
        <p:blipFill>
          <a:blip r:embed="rId2"/>
          <a:srcRect/>
          <a:stretch>
            <a:fillRect/>
          </a:stretch>
        </p:blipFill>
        <p:spPr bwMode="auto">
          <a:xfrm>
            <a:off x="5105400" y="990600"/>
            <a:ext cx="503238" cy="827088"/>
          </a:xfrm>
          <a:prstGeom prst="rect">
            <a:avLst/>
          </a:prstGeom>
          <a:noFill/>
          <a:ln w="9525">
            <a:noFill/>
            <a:miter lim="800000"/>
            <a:headEnd/>
            <a:tailEnd/>
          </a:ln>
        </p:spPr>
      </p:pic>
      <p:pic>
        <p:nvPicPr>
          <p:cNvPr id="19" name="Picture 2" descr="H:\belajar di alam.jpg"/>
          <p:cNvPicPr>
            <a:picLocks noChangeAspect="1" noChangeArrowheads="1"/>
          </p:cNvPicPr>
          <p:nvPr/>
        </p:nvPicPr>
        <p:blipFill>
          <a:blip r:embed="rId3"/>
          <a:srcRect t="5063" r="17500" b="5063"/>
          <a:stretch>
            <a:fillRect/>
          </a:stretch>
        </p:blipFill>
        <p:spPr bwMode="black">
          <a:xfrm>
            <a:off x="725298" y="990600"/>
            <a:ext cx="2627502" cy="2209800"/>
          </a:xfrm>
          <a:prstGeom prst="ellipse">
            <a:avLst/>
          </a:prstGeom>
          <a:ln>
            <a:noFill/>
          </a:ln>
          <a:effectLst>
            <a:softEdge rad="112500"/>
          </a:effectLst>
        </p:spPr>
      </p:pic>
      <p:pic>
        <p:nvPicPr>
          <p:cNvPr id="8206" name="Picture 3" descr="C:\Program Files\Microsoft Office\MEDIA\CAGCAT10\j0301252.wmf"/>
          <p:cNvPicPr>
            <a:picLocks noChangeAspect="1" noChangeArrowheads="1"/>
          </p:cNvPicPr>
          <p:nvPr/>
        </p:nvPicPr>
        <p:blipFill>
          <a:blip r:embed="rId4"/>
          <a:srcRect/>
          <a:stretch>
            <a:fillRect/>
          </a:stretch>
        </p:blipFill>
        <p:spPr bwMode="auto">
          <a:xfrm>
            <a:off x="6781800" y="609600"/>
            <a:ext cx="1830388" cy="1565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E:\!!201101511.kolokium poncojari\20110518.etika\index.rokok.jpg"/>
          <p:cNvPicPr>
            <a:picLocks noGrp="1" noChangeAspect="1" noChangeArrowheads="1"/>
          </p:cNvPicPr>
          <p:nvPr>
            <p:ph idx="1"/>
          </p:nvPr>
        </p:nvPicPr>
        <p:blipFill>
          <a:blip r:embed="rId2"/>
          <a:srcRect/>
          <a:stretch>
            <a:fillRect/>
          </a:stretch>
        </p:blipFill>
        <p:spPr bwMode="auto">
          <a:xfrm>
            <a:off x="533400" y="457200"/>
            <a:ext cx="6172200" cy="5791200"/>
          </a:xfrm>
          <a:prstGeom prst="rect">
            <a:avLst/>
          </a:prstGeom>
          <a:noFill/>
        </p:spPr>
      </p:pic>
      <p:pic>
        <p:nvPicPr>
          <p:cNvPr id="46081" name="Picture 1" descr="D:\20110215.academic group\20110101.group of picture\baby_2_rokok.gif"/>
          <p:cNvPicPr>
            <a:picLocks noChangeAspect="1" noChangeArrowheads="1" noCrop="1"/>
          </p:cNvPicPr>
          <p:nvPr/>
        </p:nvPicPr>
        <p:blipFill>
          <a:blip r:embed="rId3"/>
          <a:srcRect/>
          <a:stretch>
            <a:fillRect/>
          </a:stretch>
        </p:blipFill>
        <p:spPr bwMode="auto">
          <a:xfrm>
            <a:off x="7086600" y="2819400"/>
            <a:ext cx="1828800" cy="3352800"/>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19400" y="228600"/>
            <a:ext cx="34290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t>PILAR-PILAR </a:t>
            </a:r>
          </a:p>
          <a:p>
            <a:pPr algn="ctr">
              <a:defRPr/>
            </a:pPr>
            <a:r>
              <a:rPr lang="en-US" sz="2000" b="1" dirty="0"/>
              <a:t>PENGEMBANGAN KARAKTER</a:t>
            </a:r>
          </a:p>
        </p:txBody>
      </p:sp>
      <p:graphicFrame>
        <p:nvGraphicFramePr>
          <p:cNvPr id="5" name="Table 4"/>
          <p:cNvGraphicFramePr>
            <a:graphicFrameLocks noGrp="1"/>
          </p:cNvGraphicFramePr>
          <p:nvPr/>
        </p:nvGraphicFramePr>
        <p:xfrm>
          <a:off x="304800" y="1209675"/>
          <a:ext cx="8610600" cy="5539845"/>
        </p:xfrm>
        <a:graphic>
          <a:graphicData uri="http://schemas.openxmlformats.org/drawingml/2006/table">
            <a:tbl>
              <a:tblPr/>
              <a:tblGrid>
                <a:gridCol w="1752601"/>
                <a:gridCol w="1219200"/>
                <a:gridCol w="1600200"/>
                <a:gridCol w="4038599"/>
              </a:tblGrid>
              <a:tr h="357351">
                <a:tc>
                  <a:txBody>
                    <a:bodyPr/>
                    <a:lstStyle/>
                    <a:p>
                      <a:pPr marL="0" marR="0" algn="ctr">
                        <a:lnSpc>
                          <a:spcPct val="115000"/>
                        </a:lnSpc>
                        <a:spcBef>
                          <a:spcPts val="0"/>
                        </a:spcBef>
                        <a:spcAft>
                          <a:spcPts val="0"/>
                        </a:spcAft>
                      </a:pPr>
                      <a:r>
                        <a:rPr lang="en-US" sz="1600" b="1" dirty="0" err="1">
                          <a:latin typeface="Tahoma"/>
                          <a:ea typeface="Calibri"/>
                          <a:cs typeface="Times New Roman"/>
                        </a:rPr>
                        <a:t>Nilai-nilai</a:t>
                      </a:r>
                      <a:r>
                        <a:rPr lang="en-US" sz="1600" b="1" dirty="0">
                          <a:latin typeface="Tahoma"/>
                          <a:ea typeface="Calibri"/>
                          <a:cs typeface="Times New Roman"/>
                        </a:rPr>
                        <a:t> </a:t>
                      </a:r>
                      <a:r>
                        <a:rPr lang="en-US" sz="1600" b="1" dirty="0" err="1">
                          <a:latin typeface="Tahoma"/>
                          <a:ea typeface="Calibri"/>
                          <a:cs typeface="Times New Roman"/>
                        </a:rPr>
                        <a:t>Luhur</a:t>
                      </a:r>
                      <a:endParaRPr lang="en-US" sz="16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1600" b="1" dirty="0" err="1">
                          <a:latin typeface="Tahoma"/>
                          <a:ea typeface="Calibri"/>
                          <a:cs typeface="Times New Roman"/>
                        </a:rPr>
                        <a:t>Pilar</a:t>
                      </a:r>
                      <a:endParaRPr lang="en-US" sz="1600"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0" algn="ctr">
                        <a:lnSpc>
                          <a:spcPct val="115000"/>
                        </a:lnSpc>
                        <a:spcBef>
                          <a:spcPts val="0"/>
                        </a:spcBef>
                        <a:spcAft>
                          <a:spcPts val="0"/>
                        </a:spcAft>
                      </a:pPr>
                      <a:r>
                        <a:rPr lang="en-US" sz="1600" b="1" dirty="0" err="1">
                          <a:latin typeface="Tahoma"/>
                          <a:ea typeface="Calibri"/>
                          <a:cs typeface="Times New Roman"/>
                        </a:rPr>
                        <a:t>Lembaga</a:t>
                      </a:r>
                      <a:r>
                        <a:rPr lang="en-US" sz="1600" b="1" dirty="0">
                          <a:latin typeface="Tahoma"/>
                          <a:ea typeface="Calibri"/>
                          <a:cs typeface="Times New Roman"/>
                        </a:rPr>
                        <a:t> </a:t>
                      </a:r>
                      <a:r>
                        <a:rPr lang="en-US" sz="1600" b="1" dirty="0" err="1">
                          <a:latin typeface="Tahoma"/>
                          <a:ea typeface="Calibri"/>
                          <a:cs typeface="Times New Roman"/>
                        </a:rPr>
                        <a:t>Pendidikan</a:t>
                      </a:r>
                      <a:endParaRPr lang="en-US" sz="16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0" marR="0" algn="ctr">
                        <a:lnSpc>
                          <a:spcPct val="115000"/>
                        </a:lnSpc>
                        <a:spcBef>
                          <a:spcPts val="0"/>
                        </a:spcBef>
                        <a:spcAft>
                          <a:spcPts val="0"/>
                        </a:spcAft>
                      </a:pPr>
                      <a:r>
                        <a:rPr lang="en-US" sz="1600" b="1" dirty="0" err="1">
                          <a:latin typeface="Tahoma"/>
                          <a:ea typeface="Calibri"/>
                          <a:cs typeface="Times New Roman"/>
                        </a:rPr>
                        <a:t>Peran</a:t>
                      </a:r>
                      <a:r>
                        <a:rPr lang="en-US" sz="1600" b="1" dirty="0">
                          <a:latin typeface="Tahoma"/>
                          <a:ea typeface="Calibri"/>
                          <a:cs typeface="Times New Roman"/>
                        </a:rPr>
                        <a:t> </a:t>
                      </a:r>
                      <a:r>
                        <a:rPr lang="en-US" sz="1600" b="1" dirty="0" err="1">
                          <a:latin typeface="Tahoma"/>
                          <a:ea typeface="Calibri"/>
                          <a:cs typeface="Times New Roman"/>
                        </a:rPr>
                        <a:t>Pendidik</a:t>
                      </a:r>
                      <a:endParaRPr lang="en-US" sz="1600"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57351">
                <a:tc rowSpan="3">
                  <a:txBody>
                    <a:bodyPr/>
                    <a:lstStyle/>
                    <a:p>
                      <a:pPr marL="0" marR="0" algn="ctr">
                        <a:lnSpc>
                          <a:spcPct val="115000"/>
                        </a:lnSpc>
                        <a:spcBef>
                          <a:spcPts val="0"/>
                        </a:spcBef>
                        <a:spcAft>
                          <a:spcPts val="0"/>
                        </a:spcAft>
                      </a:pPr>
                      <a:r>
                        <a:rPr lang="en-US" sz="1400" b="1" dirty="0" err="1">
                          <a:latin typeface="Tahoma"/>
                          <a:ea typeface="Calibri"/>
                          <a:cs typeface="Times New Roman"/>
                        </a:rPr>
                        <a:t>Religius</a:t>
                      </a:r>
                      <a:endParaRPr lang="en-US" sz="1400" b="1"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3">
                  <a:txBody>
                    <a:bodyPr/>
                    <a:lstStyle/>
                    <a:p>
                      <a:pPr marL="0" marR="0" algn="ctr">
                        <a:lnSpc>
                          <a:spcPct val="115000"/>
                        </a:lnSpc>
                        <a:spcBef>
                          <a:spcPts val="0"/>
                        </a:spcBef>
                        <a:spcAft>
                          <a:spcPts val="0"/>
                        </a:spcAft>
                      </a:pPr>
                      <a:r>
                        <a:rPr lang="en-US" sz="1400" b="1" dirty="0" err="1">
                          <a:latin typeface="Tahoma"/>
                          <a:ea typeface="Calibri"/>
                          <a:cs typeface="Times New Roman"/>
                        </a:rPr>
                        <a:t>Keluarga</a:t>
                      </a:r>
                      <a:endParaRPr lang="en-US" sz="1400" b="1"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rowSpan="6">
                  <a:txBody>
                    <a:bodyPr/>
                    <a:lstStyle/>
                    <a:p>
                      <a:pPr marL="0" marR="0" algn="ctr">
                        <a:lnSpc>
                          <a:spcPct val="115000"/>
                        </a:lnSpc>
                        <a:spcBef>
                          <a:spcPts val="0"/>
                        </a:spcBef>
                        <a:spcAft>
                          <a:spcPts val="0"/>
                        </a:spcAft>
                      </a:pPr>
                      <a:r>
                        <a:rPr lang="en-US" sz="1400" b="1" dirty="0" err="1">
                          <a:latin typeface="Tahoma"/>
                          <a:ea typeface="Calibri"/>
                          <a:cs typeface="Times New Roman"/>
                        </a:rPr>
                        <a:t>Pendidikan</a:t>
                      </a:r>
                      <a:r>
                        <a:rPr lang="en-US" sz="1400" b="1" dirty="0">
                          <a:latin typeface="Tahoma"/>
                          <a:ea typeface="Calibri"/>
                          <a:cs typeface="Times New Roman"/>
                        </a:rPr>
                        <a:t> formal </a:t>
                      </a:r>
                      <a:r>
                        <a:rPr lang="en-US" sz="1400" b="1" dirty="0" err="1">
                          <a:latin typeface="Tahoma"/>
                          <a:ea typeface="Calibri"/>
                          <a:cs typeface="Times New Roman"/>
                        </a:rPr>
                        <a:t>dan</a:t>
                      </a:r>
                      <a:endParaRPr lang="en-US" sz="1400" b="1" dirty="0">
                        <a:latin typeface="Calibri"/>
                        <a:ea typeface="Calibri"/>
                        <a:cs typeface="Times New Roman"/>
                      </a:endParaRPr>
                    </a:p>
                    <a:p>
                      <a:pPr marL="0" marR="0" algn="ctr">
                        <a:lnSpc>
                          <a:spcPct val="115000"/>
                        </a:lnSpc>
                        <a:spcBef>
                          <a:spcPts val="0"/>
                        </a:spcBef>
                        <a:spcAft>
                          <a:spcPts val="0"/>
                        </a:spcAft>
                      </a:pPr>
                      <a:r>
                        <a:rPr lang="en-US" sz="1400" b="1" dirty="0" err="1">
                          <a:latin typeface="Tahoma"/>
                          <a:ea typeface="Calibri"/>
                          <a:cs typeface="Times New Roman"/>
                        </a:rPr>
                        <a:t>Pendidikan</a:t>
                      </a:r>
                      <a:r>
                        <a:rPr lang="en-US" sz="1400" b="1" dirty="0">
                          <a:latin typeface="Tahoma"/>
                          <a:ea typeface="Calibri"/>
                          <a:cs typeface="Times New Roman"/>
                        </a:rPr>
                        <a:t> non formal</a:t>
                      </a:r>
                      <a:endParaRPr lang="en-US" sz="1400" b="1"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342900" marR="0" lvl="0" indent="-342900">
                        <a:lnSpc>
                          <a:spcPct val="115000"/>
                        </a:lnSpc>
                        <a:spcBef>
                          <a:spcPts val="0"/>
                        </a:spcBef>
                        <a:spcAft>
                          <a:spcPts val="0"/>
                        </a:spcAft>
                        <a:buFont typeface="Symbol"/>
                        <a:buChar char=""/>
                      </a:pPr>
                      <a:r>
                        <a:rPr lang="en-US" sz="1400" dirty="0" err="1">
                          <a:latin typeface="Tahoma"/>
                          <a:ea typeface="Times New Roman"/>
                          <a:cs typeface="Times New Roman"/>
                        </a:rPr>
                        <a:t>terlibat</a:t>
                      </a:r>
                      <a:r>
                        <a:rPr lang="en-US" sz="1400" dirty="0">
                          <a:latin typeface="Tahoma"/>
                          <a:ea typeface="Times New Roman"/>
                          <a:cs typeface="Times New Roman"/>
                        </a:rPr>
                        <a:t> </a:t>
                      </a:r>
                      <a:r>
                        <a:rPr lang="en-US" sz="1400" dirty="0" err="1">
                          <a:latin typeface="Tahoma"/>
                          <a:ea typeface="Times New Roman"/>
                          <a:cs typeface="Times New Roman"/>
                        </a:rPr>
                        <a:t>dalam</a:t>
                      </a:r>
                      <a:r>
                        <a:rPr lang="en-US" sz="1400" dirty="0">
                          <a:latin typeface="Tahoma"/>
                          <a:ea typeface="Times New Roman"/>
                          <a:cs typeface="Times New Roman"/>
                        </a:rPr>
                        <a:t> </a:t>
                      </a:r>
                      <a:r>
                        <a:rPr lang="en-US" sz="1400" dirty="0" err="1">
                          <a:latin typeface="Tahoma"/>
                          <a:ea typeface="Times New Roman"/>
                          <a:cs typeface="Times New Roman"/>
                        </a:rPr>
                        <a:t>proses</a:t>
                      </a:r>
                      <a:r>
                        <a:rPr lang="en-US" sz="1400" dirty="0">
                          <a:latin typeface="Tahoma"/>
                          <a:ea typeface="Times New Roman"/>
                          <a:cs typeface="Times New Roman"/>
                        </a:rPr>
                        <a:t> </a:t>
                      </a:r>
                      <a:r>
                        <a:rPr lang="en-US" sz="1400" dirty="0" err="1">
                          <a:latin typeface="Tahoma"/>
                          <a:ea typeface="Times New Roman"/>
                          <a:cs typeface="Times New Roman"/>
                        </a:rPr>
                        <a:t>pembelajaran</a:t>
                      </a:r>
                      <a:endParaRPr lang="en-US" sz="14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3602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lnSpc>
                          <a:spcPct val="115000"/>
                        </a:lnSpc>
                        <a:spcBef>
                          <a:spcPts val="0"/>
                        </a:spcBef>
                        <a:spcAft>
                          <a:spcPts val="0"/>
                        </a:spcAft>
                        <a:buFont typeface="Symbol"/>
                        <a:buChar char=""/>
                      </a:pPr>
                      <a:r>
                        <a:rPr lang="en-US" sz="1400" dirty="0" err="1">
                          <a:latin typeface="Tahoma"/>
                          <a:ea typeface="Times New Roman"/>
                          <a:cs typeface="Times New Roman"/>
                        </a:rPr>
                        <a:t>menjadi</a:t>
                      </a:r>
                      <a:r>
                        <a:rPr lang="en-US" sz="1400" dirty="0">
                          <a:latin typeface="Tahoma"/>
                          <a:ea typeface="Times New Roman"/>
                          <a:cs typeface="Times New Roman"/>
                        </a:rPr>
                        <a:t> </a:t>
                      </a:r>
                      <a:r>
                        <a:rPr lang="en-US" sz="1400" dirty="0" err="1">
                          <a:latin typeface="Tahoma"/>
                          <a:ea typeface="Times New Roman"/>
                          <a:cs typeface="Times New Roman"/>
                        </a:rPr>
                        <a:t>contoh</a:t>
                      </a:r>
                      <a:r>
                        <a:rPr lang="en-US" sz="1400" dirty="0">
                          <a:latin typeface="Tahoma"/>
                          <a:ea typeface="Times New Roman"/>
                          <a:cs typeface="Times New Roman"/>
                        </a:rPr>
                        <a:t> </a:t>
                      </a:r>
                      <a:r>
                        <a:rPr lang="en-US" sz="1400" dirty="0" err="1">
                          <a:latin typeface="Tahoma"/>
                          <a:ea typeface="Times New Roman"/>
                          <a:cs typeface="Times New Roman"/>
                        </a:rPr>
                        <a:t>tauladan</a:t>
                      </a:r>
                      <a:r>
                        <a:rPr lang="en-US" sz="1400" dirty="0">
                          <a:latin typeface="Tahoma"/>
                          <a:ea typeface="Times New Roman"/>
                          <a:cs typeface="Times New Roman"/>
                        </a:rPr>
                        <a:t> </a:t>
                      </a:r>
                      <a:r>
                        <a:rPr lang="en-US" sz="1400" dirty="0" err="1">
                          <a:latin typeface="Tahoma"/>
                          <a:ea typeface="Times New Roman"/>
                          <a:cs typeface="Times New Roman"/>
                        </a:rPr>
                        <a:t>kepada</a:t>
                      </a:r>
                      <a:r>
                        <a:rPr lang="en-US" sz="1400" dirty="0">
                          <a:latin typeface="Tahoma"/>
                          <a:ea typeface="Times New Roman"/>
                          <a:cs typeface="Times New Roman"/>
                        </a:rPr>
                        <a:t> </a:t>
                      </a:r>
                      <a:r>
                        <a:rPr lang="en-US" sz="1400" dirty="0" err="1">
                          <a:latin typeface="Tahoma"/>
                          <a:ea typeface="Times New Roman"/>
                          <a:cs typeface="Times New Roman"/>
                        </a:rPr>
                        <a:t>siswanya</a:t>
                      </a:r>
                      <a:r>
                        <a:rPr lang="en-US" sz="1400" dirty="0">
                          <a:latin typeface="Tahoma"/>
                          <a:ea typeface="Times New Roman"/>
                          <a:cs typeface="Times New Roman"/>
                        </a:rPr>
                        <a:t> </a:t>
                      </a:r>
                      <a:r>
                        <a:rPr lang="en-US" sz="1400" dirty="0" err="1">
                          <a:latin typeface="Tahoma"/>
                          <a:ea typeface="Times New Roman"/>
                          <a:cs typeface="Times New Roman"/>
                        </a:rPr>
                        <a:t>dalam</a:t>
                      </a:r>
                      <a:r>
                        <a:rPr lang="en-US" sz="1400" dirty="0">
                          <a:latin typeface="Tahoma"/>
                          <a:ea typeface="Times New Roman"/>
                          <a:cs typeface="Times New Roman"/>
                        </a:rPr>
                        <a:t> </a:t>
                      </a:r>
                      <a:r>
                        <a:rPr lang="en-US" sz="1400" dirty="0" err="1">
                          <a:latin typeface="Tahoma"/>
                          <a:ea typeface="Times New Roman"/>
                          <a:cs typeface="Times New Roman"/>
                        </a:rPr>
                        <a:t>berprilaku</a:t>
                      </a:r>
                      <a:r>
                        <a:rPr lang="en-US" sz="1400" dirty="0">
                          <a:latin typeface="Tahoma"/>
                          <a:ea typeface="Times New Roman"/>
                          <a:cs typeface="Times New Roman"/>
                        </a:rPr>
                        <a:t> </a:t>
                      </a:r>
                      <a:r>
                        <a:rPr lang="en-US" sz="1400" dirty="0" err="1">
                          <a:latin typeface="Tahoma"/>
                          <a:ea typeface="Times New Roman"/>
                          <a:cs typeface="Times New Roman"/>
                        </a:rPr>
                        <a:t>dan</a:t>
                      </a:r>
                      <a:r>
                        <a:rPr lang="en-US" sz="1400" dirty="0">
                          <a:latin typeface="Tahoma"/>
                          <a:ea typeface="Times New Roman"/>
                          <a:cs typeface="Times New Roman"/>
                        </a:rPr>
                        <a:t> </a:t>
                      </a:r>
                      <a:r>
                        <a:rPr lang="en-US" sz="1400" dirty="0" err="1">
                          <a:latin typeface="Tahoma"/>
                          <a:ea typeface="Times New Roman"/>
                          <a:cs typeface="Times New Roman"/>
                        </a:rPr>
                        <a:t>bercakap</a:t>
                      </a:r>
                      <a:endParaRPr lang="en-US" sz="14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714704">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lnSpc>
                          <a:spcPct val="115000"/>
                        </a:lnSpc>
                        <a:spcBef>
                          <a:spcPts val="0"/>
                        </a:spcBef>
                        <a:spcAft>
                          <a:spcPts val="0"/>
                        </a:spcAft>
                        <a:buFont typeface="Symbol"/>
                        <a:buChar char=""/>
                      </a:pPr>
                      <a:r>
                        <a:rPr lang="en-US" sz="1400" dirty="0" err="1">
                          <a:latin typeface="Tahoma"/>
                          <a:ea typeface="Times New Roman"/>
                          <a:cs typeface="Times New Roman"/>
                        </a:rPr>
                        <a:t>mendorong</a:t>
                      </a:r>
                      <a:r>
                        <a:rPr lang="en-US" sz="1400" dirty="0">
                          <a:latin typeface="Tahoma"/>
                          <a:ea typeface="Times New Roman"/>
                          <a:cs typeface="Times New Roman"/>
                        </a:rPr>
                        <a:t> </a:t>
                      </a:r>
                      <a:r>
                        <a:rPr lang="en-US" sz="1400" dirty="0" err="1">
                          <a:latin typeface="Tahoma"/>
                          <a:ea typeface="Times New Roman"/>
                          <a:cs typeface="Times New Roman"/>
                        </a:rPr>
                        <a:t>siswa</a:t>
                      </a:r>
                      <a:r>
                        <a:rPr lang="en-US" sz="1400" dirty="0">
                          <a:latin typeface="Tahoma"/>
                          <a:ea typeface="Times New Roman"/>
                          <a:cs typeface="Times New Roman"/>
                        </a:rPr>
                        <a:t> </a:t>
                      </a:r>
                      <a:r>
                        <a:rPr lang="en-US" sz="1400" dirty="0" err="1">
                          <a:latin typeface="Tahoma"/>
                          <a:ea typeface="Times New Roman"/>
                          <a:cs typeface="Times New Roman"/>
                        </a:rPr>
                        <a:t>aktif</a:t>
                      </a:r>
                      <a:r>
                        <a:rPr lang="en-US" sz="1400" dirty="0">
                          <a:latin typeface="Tahoma"/>
                          <a:ea typeface="Times New Roman"/>
                          <a:cs typeface="Times New Roman"/>
                        </a:rPr>
                        <a:t> </a:t>
                      </a:r>
                      <a:r>
                        <a:rPr lang="en-US" sz="1400" dirty="0" err="1">
                          <a:latin typeface="Tahoma"/>
                          <a:ea typeface="Times New Roman"/>
                          <a:cs typeface="Times New Roman"/>
                        </a:rPr>
                        <a:t>dalam</a:t>
                      </a:r>
                      <a:r>
                        <a:rPr lang="en-US" sz="1400" dirty="0">
                          <a:latin typeface="Tahoma"/>
                          <a:ea typeface="Times New Roman"/>
                          <a:cs typeface="Times New Roman"/>
                        </a:rPr>
                        <a:t> </a:t>
                      </a:r>
                      <a:r>
                        <a:rPr lang="en-US" sz="1400" dirty="0" err="1">
                          <a:latin typeface="Tahoma"/>
                          <a:ea typeface="Times New Roman"/>
                          <a:cs typeface="Times New Roman"/>
                        </a:rPr>
                        <a:t>pembelajaran</a:t>
                      </a:r>
                      <a:r>
                        <a:rPr lang="en-US" sz="1400" dirty="0">
                          <a:latin typeface="Tahoma"/>
                          <a:ea typeface="Times New Roman"/>
                          <a:cs typeface="Times New Roman"/>
                        </a:rPr>
                        <a:t> </a:t>
                      </a:r>
                      <a:r>
                        <a:rPr lang="en-US" sz="1400" dirty="0" err="1">
                          <a:latin typeface="Tahoma"/>
                          <a:ea typeface="Times New Roman"/>
                          <a:cs typeface="Times New Roman"/>
                        </a:rPr>
                        <a:t>melalui</a:t>
                      </a:r>
                      <a:r>
                        <a:rPr lang="en-US" sz="1400" dirty="0">
                          <a:latin typeface="Tahoma"/>
                          <a:ea typeface="Times New Roman"/>
                          <a:cs typeface="Times New Roman"/>
                        </a:rPr>
                        <a:t> </a:t>
                      </a:r>
                      <a:r>
                        <a:rPr lang="en-US" sz="1400" dirty="0" err="1">
                          <a:latin typeface="Tahoma"/>
                          <a:ea typeface="Times New Roman"/>
                          <a:cs typeface="Times New Roman"/>
                        </a:rPr>
                        <a:t>penggunaan</a:t>
                      </a:r>
                      <a:r>
                        <a:rPr lang="en-US" sz="1400" dirty="0">
                          <a:latin typeface="Tahoma"/>
                          <a:ea typeface="Times New Roman"/>
                          <a:cs typeface="Times New Roman"/>
                        </a:rPr>
                        <a:t> </a:t>
                      </a:r>
                      <a:r>
                        <a:rPr lang="en-US" sz="1400" dirty="0" err="1">
                          <a:latin typeface="Tahoma"/>
                          <a:ea typeface="Times New Roman"/>
                          <a:cs typeface="Times New Roman"/>
                        </a:rPr>
                        <a:t>metode</a:t>
                      </a:r>
                      <a:r>
                        <a:rPr lang="en-US" sz="1400" dirty="0">
                          <a:latin typeface="Tahoma"/>
                          <a:ea typeface="Times New Roman"/>
                          <a:cs typeface="Times New Roman"/>
                        </a:rPr>
                        <a:t> </a:t>
                      </a:r>
                      <a:r>
                        <a:rPr lang="en-US" sz="1400" dirty="0" err="1">
                          <a:latin typeface="Tahoma"/>
                          <a:ea typeface="Times New Roman"/>
                          <a:cs typeface="Times New Roman"/>
                        </a:rPr>
                        <a:t>pembelajaran</a:t>
                      </a:r>
                      <a:r>
                        <a:rPr lang="en-US" sz="1400" dirty="0">
                          <a:latin typeface="Tahoma"/>
                          <a:ea typeface="Times New Roman"/>
                          <a:cs typeface="Times New Roman"/>
                        </a:rPr>
                        <a:t> yang </a:t>
                      </a:r>
                      <a:r>
                        <a:rPr lang="en-US" sz="1400" dirty="0" err="1">
                          <a:latin typeface="Tahoma"/>
                          <a:ea typeface="Times New Roman"/>
                          <a:cs typeface="Times New Roman"/>
                        </a:rPr>
                        <a:t>variatif</a:t>
                      </a:r>
                      <a:endParaRPr lang="en-US" sz="14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57351">
                <a:tc rowSpan="3">
                  <a:txBody>
                    <a:bodyPr/>
                    <a:lstStyle/>
                    <a:p>
                      <a:pPr marL="0" marR="0" algn="ctr">
                        <a:lnSpc>
                          <a:spcPct val="115000"/>
                        </a:lnSpc>
                        <a:spcBef>
                          <a:spcPts val="0"/>
                        </a:spcBef>
                        <a:spcAft>
                          <a:spcPts val="0"/>
                        </a:spcAft>
                      </a:pPr>
                      <a:r>
                        <a:rPr lang="en-US" sz="1400" b="1" dirty="0" err="1">
                          <a:latin typeface="Tahoma"/>
                          <a:ea typeface="Calibri"/>
                          <a:cs typeface="Times New Roman"/>
                        </a:rPr>
                        <a:t>Cerdas</a:t>
                      </a:r>
                      <a:endParaRPr lang="en-US" sz="1400" b="1"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rowSpan="4">
                  <a:txBody>
                    <a:bodyPr/>
                    <a:lstStyle/>
                    <a:p>
                      <a:pPr marL="0" marR="0" algn="ctr">
                        <a:lnSpc>
                          <a:spcPct val="115000"/>
                        </a:lnSpc>
                        <a:spcBef>
                          <a:spcPts val="0"/>
                        </a:spcBef>
                        <a:spcAft>
                          <a:spcPts val="0"/>
                        </a:spcAft>
                      </a:pPr>
                      <a:r>
                        <a:rPr lang="en-US" sz="1400" b="1" dirty="0" err="1">
                          <a:latin typeface="Tahoma"/>
                          <a:ea typeface="Calibri"/>
                          <a:cs typeface="Times New Roman"/>
                        </a:rPr>
                        <a:t>Sekolah</a:t>
                      </a:r>
                      <a:endParaRPr lang="en-US" sz="1400" b="1"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vMerge="1">
                  <a:txBody>
                    <a:bodyPr/>
                    <a:lstStyle/>
                    <a:p>
                      <a:endParaRPr lang="en-US"/>
                    </a:p>
                  </a:txBody>
                  <a:tcPr/>
                </a:tc>
                <a:tc>
                  <a:txBody>
                    <a:bodyPr/>
                    <a:lstStyle/>
                    <a:p>
                      <a:pPr marL="342900" marR="0" lvl="0" indent="-342900">
                        <a:lnSpc>
                          <a:spcPct val="115000"/>
                        </a:lnSpc>
                        <a:spcBef>
                          <a:spcPts val="0"/>
                        </a:spcBef>
                        <a:spcAft>
                          <a:spcPts val="0"/>
                        </a:spcAft>
                        <a:buFont typeface="Symbol"/>
                        <a:buChar char=""/>
                      </a:pPr>
                      <a:r>
                        <a:rPr lang="en-US" sz="1400" dirty="0" err="1">
                          <a:latin typeface="Tahoma"/>
                          <a:ea typeface="Times New Roman"/>
                          <a:cs typeface="Times New Roman"/>
                        </a:rPr>
                        <a:t>mendorong</a:t>
                      </a:r>
                      <a:r>
                        <a:rPr lang="en-US" sz="1400" dirty="0">
                          <a:latin typeface="Tahoma"/>
                          <a:ea typeface="Times New Roman"/>
                          <a:cs typeface="Times New Roman"/>
                        </a:rPr>
                        <a:t> </a:t>
                      </a:r>
                      <a:r>
                        <a:rPr lang="en-US" sz="1400" dirty="0" err="1">
                          <a:latin typeface="Tahoma"/>
                          <a:ea typeface="Times New Roman"/>
                          <a:cs typeface="Times New Roman"/>
                        </a:rPr>
                        <a:t>dan</a:t>
                      </a:r>
                      <a:r>
                        <a:rPr lang="en-US" sz="1400" dirty="0">
                          <a:latin typeface="Tahoma"/>
                          <a:ea typeface="Times New Roman"/>
                          <a:cs typeface="Times New Roman"/>
                        </a:rPr>
                        <a:t> </a:t>
                      </a:r>
                      <a:r>
                        <a:rPr lang="en-US" sz="1400" dirty="0" err="1">
                          <a:latin typeface="Tahoma"/>
                          <a:ea typeface="Times New Roman"/>
                          <a:cs typeface="Times New Roman"/>
                        </a:rPr>
                        <a:t>membuat</a:t>
                      </a:r>
                      <a:r>
                        <a:rPr lang="en-US" sz="1400" dirty="0">
                          <a:latin typeface="Tahoma"/>
                          <a:ea typeface="Times New Roman"/>
                          <a:cs typeface="Times New Roman"/>
                        </a:rPr>
                        <a:t> </a:t>
                      </a:r>
                      <a:r>
                        <a:rPr lang="en-US" sz="1400" dirty="0" err="1">
                          <a:latin typeface="Tahoma"/>
                          <a:ea typeface="Times New Roman"/>
                          <a:cs typeface="Times New Roman"/>
                        </a:rPr>
                        <a:t>perubahan</a:t>
                      </a:r>
                      <a:endParaRPr lang="en-US" sz="14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3602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lnSpc>
                          <a:spcPct val="115000"/>
                        </a:lnSpc>
                        <a:spcBef>
                          <a:spcPts val="0"/>
                        </a:spcBef>
                        <a:spcAft>
                          <a:spcPts val="0"/>
                        </a:spcAft>
                        <a:buFont typeface="Symbol"/>
                        <a:buChar char=""/>
                      </a:pPr>
                      <a:r>
                        <a:rPr lang="en-US" sz="1400" dirty="0" err="1">
                          <a:latin typeface="Tahoma"/>
                          <a:ea typeface="Times New Roman"/>
                          <a:cs typeface="Times New Roman"/>
                        </a:rPr>
                        <a:t>membantu</a:t>
                      </a:r>
                      <a:r>
                        <a:rPr lang="en-US" sz="1400" dirty="0">
                          <a:latin typeface="Tahoma"/>
                          <a:ea typeface="Times New Roman"/>
                          <a:cs typeface="Times New Roman"/>
                        </a:rPr>
                        <a:t> </a:t>
                      </a:r>
                      <a:r>
                        <a:rPr lang="en-US" sz="1400" dirty="0" err="1">
                          <a:latin typeface="Tahoma"/>
                          <a:ea typeface="Times New Roman"/>
                          <a:cs typeface="Times New Roman"/>
                        </a:rPr>
                        <a:t>dan</a:t>
                      </a:r>
                      <a:r>
                        <a:rPr lang="en-US" sz="1400" dirty="0">
                          <a:latin typeface="Tahoma"/>
                          <a:ea typeface="Times New Roman"/>
                          <a:cs typeface="Times New Roman"/>
                        </a:rPr>
                        <a:t> </a:t>
                      </a:r>
                      <a:r>
                        <a:rPr lang="en-US" sz="1400" dirty="0" err="1">
                          <a:latin typeface="Tahoma"/>
                          <a:ea typeface="Times New Roman"/>
                          <a:cs typeface="Times New Roman"/>
                        </a:rPr>
                        <a:t>mengembangkan</a:t>
                      </a:r>
                      <a:r>
                        <a:rPr lang="en-US" sz="1400" dirty="0">
                          <a:latin typeface="Tahoma"/>
                          <a:ea typeface="Times New Roman"/>
                          <a:cs typeface="Times New Roman"/>
                        </a:rPr>
                        <a:t> </a:t>
                      </a:r>
                      <a:r>
                        <a:rPr lang="en-US" sz="1400" dirty="0" err="1">
                          <a:latin typeface="Tahoma"/>
                          <a:ea typeface="Times New Roman"/>
                          <a:cs typeface="Times New Roman"/>
                        </a:rPr>
                        <a:t>emosi</a:t>
                      </a:r>
                      <a:r>
                        <a:rPr lang="en-US" sz="1400" dirty="0">
                          <a:latin typeface="Tahoma"/>
                          <a:ea typeface="Times New Roman"/>
                          <a:cs typeface="Times New Roman"/>
                        </a:rPr>
                        <a:t> </a:t>
                      </a:r>
                      <a:r>
                        <a:rPr lang="en-US" sz="1400" dirty="0" err="1">
                          <a:latin typeface="Tahoma"/>
                          <a:ea typeface="Times New Roman"/>
                          <a:cs typeface="Times New Roman"/>
                        </a:rPr>
                        <a:t>dan</a:t>
                      </a:r>
                      <a:r>
                        <a:rPr lang="en-US" sz="1400" dirty="0">
                          <a:latin typeface="Tahoma"/>
                          <a:ea typeface="Times New Roman"/>
                          <a:cs typeface="Times New Roman"/>
                        </a:rPr>
                        <a:t> </a:t>
                      </a:r>
                      <a:r>
                        <a:rPr lang="en-US" sz="1400" dirty="0" err="1">
                          <a:latin typeface="Tahoma"/>
                          <a:ea typeface="Times New Roman"/>
                          <a:cs typeface="Times New Roman"/>
                        </a:rPr>
                        <a:t>kepekaan</a:t>
                      </a:r>
                      <a:r>
                        <a:rPr lang="en-US" sz="1400" dirty="0">
                          <a:latin typeface="Tahoma"/>
                          <a:ea typeface="Times New Roman"/>
                          <a:cs typeface="Times New Roman"/>
                        </a:rPr>
                        <a:t> </a:t>
                      </a:r>
                      <a:r>
                        <a:rPr lang="en-US" sz="1400" dirty="0" err="1">
                          <a:latin typeface="Tahoma"/>
                          <a:ea typeface="Times New Roman"/>
                          <a:cs typeface="Times New Roman"/>
                        </a:rPr>
                        <a:t>sosial</a:t>
                      </a:r>
                      <a:r>
                        <a:rPr lang="en-US" sz="1400" dirty="0">
                          <a:latin typeface="Tahoma"/>
                          <a:ea typeface="Times New Roman"/>
                          <a:cs typeface="Times New Roman"/>
                        </a:rPr>
                        <a:t> </a:t>
                      </a:r>
                      <a:r>
                        <a:rPr lang="en-US" sz="1400" dirty="0" err="1">
                          <a:latin typeface="Tahoma"/>
                          <a:ea typeface="Times New Roman"/>
                          <a:cs typeface="Times New Roman"/>
                        </a:rPr>
                        <a:t>siswa</a:t>
                      </a:r>
                      <a:endParaRPr lang="en-US" sz="14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57351">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lnSpc>
                          <a:spcPct val="115000"/>
                        </a:lnSpc>
                        <a:spcBef>
                          <a:spcPts val="0"/>
                        </a:spcBef>
                        <a:spcAft>
                          <a:spcPts val="0"/>
                        </a:spcAft>
                        <a:buFont typeface="Symbol"/>
                        <a:buChar char=""/>
                      </a:pPr>
                      <a:r>
                        <a:rPr lang="en-US" sz="1400" dirty="0" err="1">
                          <a:latin typeface="Tahoma"/>
                          <a:ea typeface="Times New Roman"/>
                          <a:cs typeface="Times New Roman"/>
                        </a:rPr>
                        <a:t>menunjukkan</a:t>
                      </a:r>
                      <a:r>
                        <a:rPr lang="en-US" sz="1400" dirty="0">
                          <a:latin typeface="Tahoma"/>
                          <a:ea typeface="Times New Roman"/>
                          <a:cs typeface="Times New Roman"/>
                        </a:rPr>
                        <a:t> rasa </a:t>
                      </a:r>
                      <a:r>
                        <a:rPr lang="en-US" sz="1400" dirty="0" err="1">
                          <a:latin typeface="Tahoma"/>
                          <a:ea typeface="Times New Roman"/>
                          <a:cs typeface="Times New Roman"/>
                        </a:rPr>
                        <a:t>kecintaan</a:t>
                      </a:r>
                      <a:r>
                        <a:rPr lang="en-US" sz="1400" dirty="0">
                          <a:latin typeface="Tahoma"/>
                          <a:ea typeface="Times New Roman"/>
                          <a:cs typeface="Times New Roman"/>
                        </a:rPr>
                        <a:t> </a:t>
                      </a:r>
                      <a:r>
                        <a:rPr lang="en-US" sz="1400" dirty="0" err="1">
                          <a:latin typeface="Tahoma"/>
                          <a:ea typeface="Times New Roman"/>
                          <a:cs typeface="Times New Roman"/>
                        </a:rPr>
                        <a:t>kepada</a:t>
                      </a:r>
                      <a:r>
                        <a:rPr lang="en-US" sz="1400" dirty="0">
                          <a:latin typeface="Tahoma"/>
                          <a:ea typeface="Times New Roman"/>
                          <a:cs typeface="Times New Roman"/>
                        </a:rPr>
                        <a:t> </a:t>
                      </a:r>
                      <a:r>
                        <a:rPr lang="en-US" sz="1400" dirty="0" err="1">
                          <a:latin typeface="Tahoma"/>
                          <a:ea typeface="Times New Roman"/>
                          <a:cs typeface="Times New Roman"/>
                        </a:rPr>
                        <a:t>siswa</a:t>
                      </a:r>
                      <a:endParaRPr lang="en-US" sz="14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357351">
                <a:tc rowSpan="2">
                  <a:txBody>
                    <a:bodyPr/>
                    <a:lstStyle/>
                    <a:p>
                      <a:pPr marL="0" marR="0" algn="ctr">
                        <a:lnSpc>
                          <a:spcPct val="115000"/>
                        </a:lnSpc>
                        <a:spcBef>
                          <a:spcPts val="0"/>
                        </a:spcBef>
                        <a:spcAft>
                          <a:spcPts val="0"/>
                        </a:spcAft>
                      </a:pPr>
                      <a:r>
                        <a:rPr lang="en-US" sz="1400" b="1" dirty="0" err="1">
                          <a:latin typeface="Tahoma"/>
                          <a:ea typeface="Calibri"/>
                          <a:cs typeface="Times New Roman"/>
                        </a:rPr>
                        <a:t>Moderat</a:t>
                      </a:r>
                      <a:endParaRPr lang="en-US" sz="1400" b="1"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rowSpan="4">
                  <a:txBody>
                    <a:bodyPr/>
                    <a:lstStyle/>
                    <a:p>
                      <a:pPr marL="0" marR="0" algn="ctr">
                        <a:lnSpc>
                          <a:spcPct val="115000"/>
                        </a:lnSpc>
                        <a:spcBef>
                          <a:spcPts val="0"/>
                        </a:spcBef>
                        <a:spcAft>
                          <a:spcPts val="0"/>
                        </a:spcAft>
                      </a:pPr>
                      <a:r>
                        <a:rPr lang="en-US" sz="1400" b="1" dirty="0" err="1">
                          <a:latin typeface="Tahoma"/>
                          <a:ea typeface="Calibri"/>
                          <a:cs typeface="Times New Roman"/>
                        </a:rPr>
                        <a:t>Pendidikan</a:t>
                      </a:r>
                      <a:r>
                        <a:rPr lang="en-US" sz="1400" b="1" dirty="0">
                          <a:latin typeface="Tahoma"/>
                          <a:ea typeface="Calibri"/>
                          <a:cs typeface="Times New Roman"/>
                        </a:rPr>
                        <a:t> informal</a:t>
                      </a:r>
                      <a:endParaRPr lang="en-US" sz="1400" b="1"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marL="342900" marR="0" lvl="0" indent="-342900">
                        <a:lnSpc>
                          <a:spcPct val="115000"/>
                        </a:lnSpc>
                        <a:spcBef>
                          <a:spcPts val="0"/>
                        </a:spcBef>
                        <a:spcAft>
                          <a:spcPts val="0"/>
                        </a:spcAft>
                        <a:buFont typeface="Symbol"/>
                        <a:buChar char=""/>
                      </a:pPr>
                      <a:r>
                        <a:rPr lang="en-US" sz="1400" dirty="0" err="1">
                          <a:latin typeface="Tahoma"/>
                          <a:ea typeface="Times New Roman"/>
                          <a:cs typeface="Times New Roman"/>
                        </a:rPr>
                        <a:t>menunjukkan</a:t>
                      </a:r>
                      <a:r>
                        <a:rPr lang="en-US" sz="1400" dirty="0">
                          <a:latin typeface="Tahoma"/>
                          <a:ea typeface="Times New Roman"/>
                          <a:cs typeface="Times New Roman"/>
                        </a:rPr>
                        <a:t> </a:t>
                      </a:r>
                      <a:r>
                        <a:rPr lang="en-US" sz="1400" dirty="0" err="1">
                          <a:latin typeface="Tahoma"/>
                          <a:ea typeface="Times New Roman"/>
                          <a:cs typeface="Times New Roman"/>
                        </a:rPr>
                        <a:t>nilai-nilai</a:t>
                      </a:r>
                      <a:r>
                        <a:rPr lang="en-US" sz="1400" dirty="0">
                          <a:latin typeface="Tahoma"/>
                          <a:ea typeface="Times New Roman"/>
                          <a:cs typeface="Times New Roman"/>
                        </a:rPr>
                        <a:t> </a:t>
                      </a:r>
                      <a:r>
                        <a:rPr lang="en-US" sz="1400" dirty="0" err="1">
                          <a:latin typeface="Tahoma"/>
                          <a:ea typeface="Times New Roman"/>
                          <a:cs typeface="Times New Roman"/>
                        </a:rPr>
                        <a:t>moralitas</a:t>
                      </a:r>
                      <a:r>
                        <a:rPr lang="en-US" sz="1400" dirty="0">
                          <a:latin typeface="Tahoma"/>
                          <a:ea typeface="Times New Roman"/>
                          <a:cs typeface="Times New Roman"/>
                        </a:rPr>
                        <a:t> </a:t>
                      </a:r>
                      <a:r>
                        <a:rPr lang="en-US" sz="1400" dirty="0" err="1">
                          <a:latin typeface="Tahoma"/>
                          <a:ea typeface="Times New Roman"/>
                          <a:cs typeface="Times New Roman"/>
                        </a:rPr>
                        <a:t>bagi</a:t>
                      </a:r>
                      <a:r>
                        <a:rPr lang="en-US" sz="1400" dirty="0">
                          <a:latin typeface="Tahoma"/>
                          <a:ea typeface="Times New Roman"/>
                          <a:cs typeface="Times New Roman"/>
                        </a:rPr>
                        <a:t> </a:t>
                      </a:r>
                      <a:r>
                        <a:rPr lang="en-US" sz="1400" dirty="0" err="1">
                          <a:latin typeface="Tahoma"/>
                          <a:ea typeface="Times New Roman"/>
                          <a:cs typeface="Times New Roman"/>
                        </a:rPr>
                        <a:t>anak-anaknya</a:t>
                      </a:r>
                      <a:endParaRPr lang="en-US" sz="14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36028">
                <a:tc vMerge="1">
                  <a:txBody>
                    <a:bodyPr/>
                    <a:lstStyle/>
                    <a:p>
                      <a:endParaRPr lang="en-US"/>
                    </a:p>
                  </a:txBody>
                  <a:tcPr/>
                </a:tc>
                <a:tc rowSpan="3">
                  <a:txBody>
                    <a:bodyPr/>
                    <a:lstStyle/>
                    <a:p>
                      <a:pPr marL="0" marR="0" algn="ctr">
                        <a:lnSpc>
                          <a:spcPct val="115000"/>
                        </a:lnSpc>
                        <a:spcBef>
                          <a:spcPts val="0"/>
                        </a:spcBef>
                        <a:spcAft>
                          <a:spcPts val="0"/>
                        </a:spcAft>
                      </a:pPr>
                      <a:r>
                        <a:rPr lang="en-US" sz="1400" b="1" dirty="0" err="1">
                          <a:latin typeface="Tahoma"/>
                          <a:ea typeface="Calibri"/>
                          <a:cs typeface="Times New Roman"/>
                        </a:rPr>
                        <a:t>Masyarakat</a:t>
                      </a:r>
                      <a:endParaRPr lang="en-US" sz="1400" b="1"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vMerge="1">
                  <a:txBody>
                    <a:bodyPr/>
                    <a:lstStyle/>
                    <a:p>
                      <a:endParaRPr lang="en-US"/>
                    </a:p>
                  </a:txBody>
                  <a:tcPr/>
                </a:tc>
                <a:tc>
                  <a:txBody>
                    <a:bodyPr/>
                    <a:lstStyle/>
                    <a:p>
                      <a:pPr marL="342900" marR="0" lvl="0" indent="-342900">
                        <a:lnSpc>
                          <a:spcPct val="115000"/>
                        </a:lnSpc>
                        <a:spcBef>
                          <a:spcPts val="0"/>
                        </a:spcBef>
                        <a:spcAft>
                          <a:spcPts val="0"/>
                        </a:spcAft>
                        <a:buFont typeface="Symbol"/>
                        <a:buChar char=""/>
                      </a:pPr>
                      <a:r>
                        <a:rPr lang="en-US" sz="1400" dirty="0" err="1">
                          <a:latin typeface="Tahoma"/>
                          <a:ea typeface="Times New Roman"/>
                          <a:cs typeface="Times New Roman"/>
                        </a:rPr>
                        <a:t>memiliki</a:t>
                      </a:r>
                      <a:r>
                        <a:rPr lang="en-US" sz="1400" dirty="0">
                          <a:latin typeface="Tahoma"/>
                          <a:ea typeface="Times New Roman"/>
                          <a:cs typeface="Times New Roman"/>
                        </a:rPr>
                        <a:t> </a:t>
                      </a:r>
                      <a:r>
                        <a:rPr lang="en-US" sz="1400" dirty="0" err="1">
                          <a:latin typeface="Tahoma"/>
                          <a:ea typeface="Times New Roman"/>
                          <a:cs typeface="Times New Roman"/>
                        </a:rPr>
                        <a:t>kedekatan</a:t>
                      </a:r>
                      <a:r>
                        <a:rPr lang="en-US" sz="1400" dirty="0">
                          <a:latin typeface="Tahoma"/>
                          <a:ea typeface="Times New Roman"/>
                          <a:cs typeface="Times New Roman"/>
                        </a:rPr>
                        <a:t> </a:t>
                      </a:r>
                      <a:r>
                        <a:rPr lang="en-US" sz="1400" dirty="0" err="1">
                          <a:latin typeface="Tahoma"/>
                          <a:ea typeface="Times New Roman"/>
                          <a:cs typeface="Times New Roman"/>
                        </a:rPr>
                        <a:t>emosional</a:t>
                      </a:r>
                      <a:r>
                        <a:rPr lang="en-US" sz="1400" dirty="0">
                          <a:latin typeface="Tahoma"/>
                          <a:ea typeface="Times New Roman"/>
                          <a:cs typeface="Times New Roman"/>
                        </a:rPr>
                        <a:t> </a:t>
                      </a:r>
                      <a:r>
                        <a:rPr lang="en-US" sz="1400" dirty="0" err="1">
                          <a:latin typeface="Tahoma"/>
                          <a:ea typeface="Times New Roman"/>
                          <a:cs typeface="Times New Roman"/>
                        </a:rPr>
                        <a:t>kepada</a:t>
                      </a:r>
                      <a:r>
                        <a:rPr lang="en-US" sz="1400" dirty="0">
                          <a:latin typeface="Tahoma"/>
                          <a:ea typeface="Times New Roman"/>
                          <a:cs typeface="Times New Roman"/>
                        </a:rPr>
                        <a:t> </a:t>
                      </a:r>
                      <a:r>
                        <a:rPr lang="en-US" sz="1400" dirty="0" err="1">
                          <a:latin typeface="Tahoma"/>
                          <a:ea typeface="Times New Roman"/>
                          <a:cs typeface="Times New Roman"/>
                        </a:rPr>
                        <a:t>anak</a:t>
                      </a:r>
                      <a:r>
                        <a:rPr lang="en-US" sz="1400" dirty="0">
                          <a:latin typeface="Tahoma"/>
                          <a:ea typeface="Times New Roman"/>
                          <a:cs typeface="Times New Roman"/>
                        </a:rPr>
                        <a:t> </a:t>
                      </a:r>
                      <a:r>
                        <a:rPr lang="en-US" sz="1400" dirty="0" err="1">
                          <a:latin typeface="Tahoma"/>
                          <a:ea typeface="Times New Roman"/>
                          <a:cs typeface="Times New Roman"/>
                        </a:rPr>
                        <a:t>dengan</a:t>
                      </a:r>
                      <a:r>
                        <a:rPr lang="en-US" sz="1400" dirty="0">
                          <a:latin typeface="Tahoma"/>
                          <a:ea typeface="Times New Roman"/>
                          <a:cs typeface="Times New Roman"/>
                        </a:rPr>
                        <a:t> </a:t>
                      </a:r>
                      <a:r>
                        <a:rPr lang="en-US" sz="1400" dirty="0" err="1">
                          <a:latin typeface="Tahoma"/>
                          <a:ea typeface="Times New Roman"/>
                          <a:cs typeface="Times New Roman"/>
                        </a:rPr>
                        <a:t>menunjukkan</a:t>
                      </a:r>
                      <a:r>
                        <a:rPr lang="en-US" sz="1400" dirty="0">
                          <a:latin typeface="Tahoma"/>
                          <a:ea typeface="Times New Roman"/>
                          <a:cs typeface="Times New Roman"/>
                        </a:rPr>
                        <a:t> rasa </a:t>
                      </a:r>
                      <a:r>
                        <a:rPr lang="en-US" sz="1400" dirty="0" err="1">
                          <a:latin typeface="Tahoma"/>
                          <a:ea typeface="Times New Roman"/>
                          <a:cs typeface="Times New Roman"/>
                        </a:rPr>
                        <a:t>kasih</a:t>
                      </a:r>
                      <a:r>
                        <a:rPr lang="en-US" sz="1400" dirty="0">
                          <a:latin typeface="Tahoma"/>
                          <a:ea typeface="Times New Roman"/>
                          <a:cs typeface="Times New Roman"/>
                        </a:rPr>
                        <a:t> </a:t>
                      </a:r>
                      <a:r>
                        <a:rPr lang="en-US" sz="1400" dirty="0" err="1">
                          <a:latin typeface="Tahoma"/>
                          <a:ea typeface="Times New Roman"/>
                          <a:cs typeface="Times New Roman"/>
                        </a:rPr>
                        <a:t>sayang</a:t>
                      </a:r>
                      <a:endParaRPr lang="en-US" sz="14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36028">
                <a:tc rowSpan="2">
                  <a:txBody>
                    <a:bodyPr/>
                    <a:lstStyle/>
                    <a:p>
                      <a:pPr marL="0" marR="0" algn="ctr">
                        <a:lnSpc>
                          <a:spcPct val="115000"/>
                        </a:lnSpc>
                        <a:spcBef>
                          <a:spcPts val="0"/>
                        </a:spcBef>
                        <a:spcAft>
                          <a:spcPts val="0"/>
                        </a:spcAft>
                      </a:pPr>
                      <a:r>
                        <a:rPr lang="en-US" sz="1400" b="1" dirty="0" err="1">
                          <a:latin typeface="Tahoma"/>
                          <a:ea typeface="Calibri"/>
                          <a:cs typeface="Times New Roman"/>
                        </a:rPr>
                        <a:t>Mandiri</a:t>
                      </a:r>
                      <a:endParaRPr lang="en-US" sz="1400" b="1" dirty="0">
                        <a:latin typeface="Calibri"/>
                        <a:ea typeface="Calibri"/>
                        <a:cs typeface="Times New Roman"/>
                      </a:endParaRPr>
                    </a:p>
                  </a:txBody>
                  <a:tcPr marL="45549" marR="455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vMerge="1">
                  <a:txBody>
                    <a:bodyPr/>
                    <a:lstStyle/>
                    <a:p>
                      <a:endParaRPr lang="en-US"/>
                    </a:p>
                  </a:txBody>
                  <a:tcPr/>
                </a:tc>
                <a:tc vMerge="1">
                  <a:txBody>
                    <a:bodyPr/>
                    <a:lstStyle/>
                    <a:p>
                      <a:endParaRPr lang="en-US"/>
                    </a:p>
                  </a:txBody>
                  <a:tcPr/>
                </a:tc>
                <a:tc>
                  <a:txBody>
                    <a:bodyPr/>
                    <a:lstStyle/>
                    <a:p>
                      <a:pPr marL="342900" marR="0" lvl="0" indent="-342900">
                        <a:lnSpc>
                          <a:spcPct val="115000"/>
                        </a:lnSpc>
                        <a:spcBef>
                          <a:spcPts val="0"/>
                        </a:spcBef>
                        <a:spcAft>
                          <a:spcPts val="0"/>
                        </a:spcAft>
                        <a:buFont typeface="Symbol"/>
                        <a:buChar char=""/>
                      </a:pPr>
                      <a:r>
                        <a:rPr lang="en-US" sz="1400" dirty="0" err="1">
                          <a:latin typeface="Tahoma"/>
                          <a:ea typeface="Times New Roman"/>
                          <a:cs typeface="Times New Roman"/>
                        </a:rPr>
                        <a:t>memberikan</a:t>
                      </a:r>
                      <a:r>
                        <a:rPr lang="en-US" sz="1400" dirty="0">
                          <a:latin typeface="Tahoma"/>
                          <a:ea typeface="Times New Roman"/>
                          <a:cs typeface="Times New Roman"/>
                        </a:rPr>
                        <a:t> </a:t>
                      </a:r>
                      <a:r>
                        <a:rPr lang="en-US" sz="1400" dirty="0" err="1">
                          <a:latin typeface="Tahoma"/>
                          <a:ea typeface="Times New Roman"/>
                          <a:cs typeface="Times New Roman"/>
                        </a:rPr>
                        <a:t>lingkungan</a:t>
                      </a:r>
                      <a:r>
                        <a:rPr lang="en-US" sz="1400" dirty="0">
                          <a:latin typeface="Tahoma"/>
                          <a:ea typeface="Times New Roman"/>
                          <a:cs typeface="Times New Roman"/>
                        </a:rPr>
                        <a:t> yang </a:t>
                      </a:r>
                      <a:r>
                        <a:rPr lang="en-US" sz="1400" dirty="0" err="1">
                          <a:latin typeface="Tahoma"/>
                          <a:ea typeface="Times New Roman"/>
                          <a:cs typeface="Times New Roman"/>
                        </a:rPr>
                        <a:t>kondusif</a:t>
                      </a:r>
                      <a:r>
                        <a:rPr lang="en-US" sz="1400" dirty="0">
                          <a:latin typeface="Tahoma"/>
                          <a:ea typeface="Times New Roman"/>
                          <a:cs typeface="Times New Roman"/>
                        </a:rPr>
                        <a:t> </a:t>
                      </a:r>
                      <a:r>
                        <a:rPr lang="en-US" sz="1400" dirty="0" err="1">
                          <a:latin typeface="Tahoma"/>
                          <a:ea typeface="Times New Roman"/>
                          <a:cs typeface="Times New Roman"/>
                        </a:rPr>
                        <a:t>bagi</a:t>
                      </a:r>
                      <a:r>
                        <a:rPr lang="en-US" sz="1400" dirty="0">
                          <a:latin typeface="Tahoma"/>
                          <a:ea typeface="Times New Roman"/>
                          <a:cs typeface="Times New Roman"/>
                        </a:rPr>
                        <a:t> </a:t>
                      </a:r>
                      <a:r>
                        <a:rPr lang="en-US" sz="1400" dirty="0" err="1">
                          <a:latin typeface="Tahoma"/>
                          <a:ea typeface="Times New Roman"/>
                          <a:cs typeface="Times New Roman"/>
                        </a:rPr>
                        <a:t>pengembangan</a:t>
                      </a:r>
                      <a:r>
                        <a:rPr lang="en-US" sz="1400" dirty="0">
                          <a:latin typeface="Tahoma"/>
                          <a:ea typeface="Times New Roman"/>
                          <a:cs typeface="Times New Roman"/>
                        </a:rPr>
                        <a:t> </a:t>
                      </a:r>
                      <a:r>
                        <a:rPr lang="en-US" sz="1400" dirty="0" err="1">
                          <a:latin typeface="Tahoma"/>
                          <a:ea typeface="Times New Roman"/>
                          <a:cs typeface="Times New Roman"/>
                        </a:rPr>
                        <a:t>karakter</a:t>
                      </a:r>
                      <a:r>
                        <a:rPr lang="en-US" sz="1400" dirty="0">
                          <a:latin typeface="Tahoma"/>
                          <a:ea typeface="Times New Roman"/>
                          <a:cs typeface="Times New Roman"/>
                        </a:rPr>
                        <a:t> </a:t>
                      </a:r>
                      <a:r>
                        <a:rPr lang="en-US" sz="1400" dirty="0" err="1">
                          <a:latin typeface="Tahoma"/>
                          <a:ea typeface="Times New Roman"/>
                          <a:cs typeface="Times New Roman"/>
                        </a:rPr>
                        <a:t>anak</a:t>
                      </a:r>
                      <a:endParaRPr lang="en-US" sz="14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r h="536028">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42900" marR="0" lvl="0" indent="-342900">
                        <a:lnSpc>
                          <a:spcPct val="115000"/>
                        </a:lnSpc>
                        <a:spcBef>
                          <a:spcPts val="0"/>
                        </a:spcBef>
                        <a:spcAft>
                          <a:spcPts val="0"/>
                        </a:spcAft>
                        <a:buFont typeface="Symbol"/>
                        <a:buChar char=""/>
                      </a:pPr>
                      <a:r>
                        <a:rPr lang="en-US" sz="1400" dirty="0" err="1">
                          <a:latin typeface="Tahoma"/>
                          <a:ea typeface="Times New Roman"/>
                          <a:cs typeface="Times New Roman"/>
                        </a:rPr>
                        <a:t>mengajak</a:t>
                      </a:r>
                      <a:r>
                        <a:rPr lang="en-US" sz="1400" dirty="0">
                          <a:latin typeface="Tahoma"/>
                          <a:ea typeface="Times New Roman"/>
                          <a:cs typeface="Times New Roman"/>
                        </a:rPr>
                        <a:t> </a:t>
                      </a:r>
                      <a:r>
                        <a:rPr lang="en-US" sz="1400" dirty="0" err="1">
                          <a:latin typeface="Tahoma"/>
                          <a:ea typeface="Times New Roman"/>
                          <a:cs typeface="Times New Roman"/>
                        </a:rPr>
                        <a:t>anak-anaknya</a:t>
                      </a:r>
                      <a:r>
                        <a:rPr lang="en-US" sz="1400" dirty="0">
                          <a:latin typeface="Tahoma"/>
                          <a:ea typeface="Times New Roman"/>
                          <a:cs typeface="Times New Roman"/>
                        </a:rPr>
                        <a:t> </a:t>
                      </a:r>
                      <a:r>
                        <a:rPr lang="en-US" sz="1400" dirty="0" err="1">
                          <a:latin typeface="Tahoma"/>
                          <a:ea typeface="Times New Roman"/>
                          <a:cs typeface="Times New Roman"/>
                        </a:rPr>
                        <a:t>untuk</a:t>
                      </a:r>
                      <a:r>
                        <a:rPr lang="en-US" sz="1400" dirty="0">
                          <a:latin typeface="Tahoma"/>
                          <a:ea typeface="Times New Roman"/>
                          <a:cs typeface="Times New Roman"/>
                        </a:rPr>
                        <a:t> </a:t>
                      </a:r>
                      <a:r>
                        <a:rPr lang="en-US" sz="1400" dirty="0" err="1">
                          <a:latin typeface="Tahoma"/>
                          <a:ea typeface="Times New Roman"/>
                          <a:cs typeface="Times New Roman"/>
                        </a:rPr>
                        <a:t>senantiasa</a:t>
                      </a:r>
                      <a:r>
                        <a:rPr lang="en-US" sz="1400" dirty="0">
                          <a:latin typeface="Tahoma"/>
                          <a:ea typeface="Times New Roman"/>
                          <a:cs typeface="Times New Roman"/>
                        </a:rPr>
                        <a:t> </a:t>
                      </a:r>
                      <a:r>
                        <a:rPr lang="en-US" sz="1400" dirty="0" err="1">
                          <a:latin typeface="Tahoma"/>
                          <a:ea typeface="Times New Roman"/>
                          <a:cs typeface="Times New Roman"/>
                        </a:rPr>
                        <a:t>mendekatkan</a:t>
                      </a:r>
                      <a:r>
                        <a:rPr lang="en-US" sz="1400" dirty="0">
                          <a:latin typeface="Tahoma"/>
                          <a:ea typeface="Times New Roman"/>
                          <a:cs typeface="Times New Roman"/>
                        </a:rPr>
                        <a:t> </a:t>
                      </a:r>
                      <a:r>
                        <a:rPr lang="en-US" sz="1400" dirty="0" err="1">
                          <a:latin typeface="Tahoma"/>
                          <a:ea typeface="Times New Roman"/>
                          <a:cs typeface="Times New Roman"/>
                        </a:rPr>
                        <a:t>diri</a:t>
                      </a:r>
                      <a:r>
                        <a:rPr lang="en-US" sz="1400" dirty="0">
                          <a:latin typeface="Tahoma"/>
                          <a:ea typeface="Times New Roman"/>
                          <a:cs typeface="Times New Roman"/>
                        </a:rPr>
                        <a:t> </a:t>
                      </a:r>
                      <a:r>
                        <a:rPr lang="en-US" sz="1400" dirty="0" err="1">
                          <a:latin typeface="Tahoma"/>
                          <a:ea typeface="Times New Roman"/>
                          <a:cs typeface="Times New Roman"/>
                        </a:rPr>
                        <a:t>kepada</a:t>
                      </a:r>
                      <a:r>
                        <a:rPr lang="en-US" sz="1400" dirty="0">
                          <a:latin typeface="Tahoma"/>
                          <a:ea typeface="Times New Roman"/>
                          <a:cs typeface="Times New Roman"/>
                        </a:rPr>
                        <a:t> Allah</a:t>
                      </a:r>
                      <a:endParaRPr lang="en-US" sz="1400" dirty="0">
                        <a:latin typeface="Calibri"/>
                        <a:ea typeface="Calibri"/>
                        <a:cs typeface="Times New Roman"/>
                      </a:endParaRPr>
                    </a:p>
                  </a:txBody>
                  <a:tcPr marL="45549" marR="455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id-ID" b="1" dirty="0" smtClean="0"/>
              <a:t>KESIMPULAN</a:t>
            </a:r>
            <a:endParaRPr lang="id-ID" b="1" dirty="0"/>
          </a:p>
        </p:txBody>
      </p:sp>
      <p:sp>
        <p:nvSpPr>
          <p:cNvPr id="3" name="Content Placeholder 2"/>
          <p:cNvSpPr>
            <a:spLocks noGrp="1"/>
          </p:cNvSpPr>
          <p:nvPr>
            <p:ph idx="1"/>
          </p:nvPr>
        </p:nvSpPr>
        <p:spPr>
          <a:xfrm>
            <a:off x="457200" y="1219201"/>
            <a:ext cx="8382000" cy="4572000"/>
          </a:xfrm>
        </p:spPr>
        <p:txBody>
          <a:bodyPr>
            <a:normAutofit/>
          </a:bodyPr>
          <a:lstStyle/>
          <a:p>
            <a:pPr>
              <a:buNone/>
            </a:pPr>
            <a:r>
              <a:rPr lang="id-ID" sz="2800" dirty="0" smtClean="0"/>
              <a:t>1. Pengetahuan </a:t>
            </a:r>
            <a:r>
              <a:rPr lang="id-ID" sz="2800" dirty="0" smtClean="0"/>
              <a:t>Mahasiswa </a:t>
            </a:r>
            <a:r>
              <a:rPr lang="id-ID" sz="2800" dirty="0" smtClean="0"/>
              <a:t> </a:t>
            </a:r>
            <a:r>
              <a:rPr lang="id-ID" sz="2800" dirty="0" smtClean="0"/>
              <a:t>mengenai pendidikan etika rata-rata </a:t>
            </a:r>
            <a:r>
              <a:rPr lang="id-ID" sz="2800" dirty="0" smtClean="0"/>
              <a:t>bernilai baik</a:t>
            </a:r>
            <a:r>
              <a:rPr lang="id-ID" sz="2800" dirty="0" smtClean="0"/>
              <a:t>. Faktor Jurusan yang ditempu</a:t>
            </a:r>
            <a:r>
              <a:rPr lang="en-US" sz="2800" dirty="0" smtClean="0"/>
              <a:t>h </a:t>
            </a:r>
            <a:r>
              <a:rPr lang="en-US" sz="2800" dirty="0" err="1" smtClean="0"/>
              <a:t>mahasiswa</a:t>
            </a:r>
            <a:r>
              <a:rPr lang="id-ID" sz="2800" dirty="0" smtClean="0"/>
              <a:t> membedakan </a:t>
            </a:r>
            <a:r>
              <a:rPr lang="id-ID" sz="2800" dirty="0" smtClean="0"/>
              <a:t>responden </a:t>
            </a:r>
            <a:r>
              <a:rPr lang="id-ID" sz="2800" dirty="0" smtClean="0"/>
              <a:t>mengenai pengetahuan pendidikan etika yang dimilikinya, sedangkan faktor lama kuliah (semester dimana responden sedang kuliah) tidak membedakan dalam pemilikan pengetahuan tentang pendidikan etika</a:t>
            </a:r>
            <a:r>
              <a:rPr lang="en-US" sz="2800" dirty="0" smtClean="0"/>
              <a:t> </a:t>
            </a:r>
            <a:r>
              <a:rPr lang="en-US" sz="2800" dirty="0" err="1" smtClean="0"/>
              <a:t>dalam</a:t>
            </a:r>
            <a:r>
              <a:rPr lang="en-US" sz="2800" dirty="0" smtClean="0"/>
              <a:t> </a:t>
            </a:r>
            <a:r>
              <a:rPr lang="en-US" sz="2800" dirty="0" err="1" smtClean="0"/>
              <a:t>membangun</a:t>
            </a:r>
            <a:r>
              <a:rPr lang="en-US" sz="2800" dirty="0" smtClean="0"/>
              <a:t> </a:t>
            </a:r>
            <a:r>
              <a:rPr lang="en-US" sz="2800" dirty="0" err="1" smtClean="0"/>
              <a:t>karakter</a:t>
            </a:r>
            <a:r>
              <a:rPr lang="en-US" sz="2800" dirty="0" smtClean="0"/>
              <a:t> </a:t>
            </a:r>
            <a:r>
              <a:rPr lang="en-US" sz="2800" dirty="0" err="1" smtClean="0"/>
              <a:t>bangsa</a:t>
            </a:r>
            <a:r>
              <a:rPr lang="id-ID" sz="2800" dirty="0" smtClean="0"/>
              <a:t>.  </a:t>
            </a:r>
            <a:endParaRPr lang="id-ID" sz="28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normAutofit fontScale="77500" lnSpcReduction="20000"/>
          </a:bodyPr>
          <a:lstStyle/>
          <a:p>
            <a:pPr>
              <a:buNone/>
            </a:pPr>
            <a:r>
              <a:rPr lang="id-ID" dirty="0" smtClean="0"/>
              <a:t>2. Sikap  mahasiswa menganggap : </a:t>
            </a:r>
          </a:p>
          <a:p>
            <a:pPr>
              <a:buNone/>
            </a:pPr>
            <a:r>
              <a:rPr lang="id-ID" dirty="0" smtClean="0"/>
              <a:t>     perlu pemberlakuan pendidikan etika </a:t>
            </a:r>
            <a:r>
              <a:rPr lang="en-US" dirty="0" err="1" smtClean="0"/>
              <a:t>dalam</a:t>
            </a:r>
            <a:r>
              <a:rPr lang="en-US" dirty="0" smtClean="0"/>
              <a:t>  </a:t>
            </a:r>
            <a:r>
              <a:rPr lang="en-US" dirty="0" err="1" smtClean="0"/>
              <a:t>membangun</a:t>
            </a:r>
            <a:r>
              <a:rPr lang="en-US" dirty="0" smtClean="0"/>
              <a:t> </a:t>
            </a:r>
            <a:r>
              <a:rPr lang="en-US" dirty="0" err="1" smtClean="0"/>
              <a:t>karakter</a:t>
            </a:r>
            <a:r>
              <a:rPr lang="en-US" dirty="0" smtClean="0"/>
              <a:t> </a:t>
            </a:r>
            <a:r>
              <a:rPr lang="id-ID" dirty="0" smtClean="0"/>
              <a:t>di sekolah;  pendidikan etika </a:t>
            </a:r>
            <a:r>
              <a:rPr lang="en-US" dirty="0" err="1" smtClean="0"/>
              <a:t>dalam</a:t>
            </a:r>
            <a:r>
              <a:rPr lang="en-US" dirty="0" smtClean="0"/>
              <a:t> </a:t>
            </a:r>
            <a:r>
              <a:rPr lang="en-US" dirty="0" err="1" smtClean="0"/>
              <a:t>membangun</a:t>
            </a:r>
            <a:r>
              <a:rPr lang="en-US" dirty="0" smtClean="0"/>
              <a:t> </a:t>
            </a:r>
            <a:r>
              <a:rPr lang="en-US" dirty="0" err="1" smtClean="0"/>
              <a:t>karakter</a:t>
            </a:r>
            <a:r>
              <a:rPr lang="en-US" dirty="0" smtClean="0"/>
              <a:t>  </a:t>
            </a:r>
            <a:r>
              <a:rPr lang="en-US" dirty="0" err="1" smtClean="0"/>
              <a:t>bangsa</a:t>
            </a:r>
            <a:r>
              <a:rPr lang="en-US" dirty="0" smtClean="0"/>
              <a:t> </a:t>
            </a:r>
            <a:r>
              <a:rPr lang="id-ID" dirty="0" smtClean="0"/>
              <a:t>memuat penanaman moral dan agama;  bahwa pendidikan etika dapat mencegah terhadap tindak kejahatan dan menganggap bahwa pendidikan etika </a:t>
            </a:r>
            <a:r>
              <a:rPr lang="en-US" dirty="0" err="1" smtClean="0"/>
              <a:t>dan</a:t>
            </a:r>
            <a:r>
              <a:rPr lang="en-US" dirty="0" smtClean="0"/>
              <a:t> </a:t>
            </a:r>
            <a:r>
              <a:rPr lang="en-US" dirty="0" err="1" smtClean="0"/>
              <a:t>membangun</a:t>
            </a:r>
            <a:r>
              <a:rPr lang="en-US" dirty="0" smtClean="0"/>
              <a:t> </a:t>
            </a:r>
            <a:r>
              <a:rPr lang="en-US" dirty="0" err="1" smtClean="0"/>
              <a:t>karakter</a:t>
            </a:r>
            <a:r>
              <a:rPr lang="en-US" dirty="0" smtClean="0"/>
              <a:t> </a:t>
            </a:r>
            <a:r>
              <a:rPr lang="en-US" dirty="0" err="1" smtClean="0"/>
              <a:t>bangsa</a:t>
            </a:r>
            <a:r>
              <a:rPr lang="en-US" dirty="0" smtClean="0"/>
              <a:t> </a:t>
            </a:r>
            <a:r>
              <a:rPr lang="id-ID" dirty="0" smtClean="0"/>
              <a:t>akan meningkatkan akhlak dan budi pekerti siswa. </a:t>
            </a:r>
          </a:p>
          <a:p>
            <a:pPr>
              <a:buNone/>
            </a:pPr>
            <a:r>
              <a:rPr lang="id-ID" dirty="0" smtClean="0"/>
              <a:t>     Namun mahasiswa menganggap bahwa pendidikan etika menjadi pelajaran tersendiri di sekolah hanya 50,59% dan menganggap </a:t>
            </a:r>
            <a:r>
              <a:rPr lang="en-US" dirty="0" smtClean="0"/>
              <a:t>t</a:t>
            </a:r>
            <a:r>
              <a:rPr lang="id-ID" dirty="0" smtClean="0"/>
              <a:t>erjadinya kenakalan remaja karena tidak adanya pendidikan etika </a:t>
            </a:r>
            <a:r>
              <a:rPr lang="en-US" dirty="0" smtClean="0"/>
              <a:t>yang </a:t>
            </a:r>
            <a:r>
              <a:rPr lang="en-US" dirty="0" err="1" smtClean="0"/>
              <a:t>terkait</a:t>
            </a:r>
            <a:r>
              <a:rPr lang="en-US" dirty="0" smtClean="0"/>
              <a:t> </a:t>
            </a:r>
            <a:r>
              <a:rPr lang="en-US" dirty="0" err="1" smtClean="0"/>
              <a:t>dalam</a:t>
            </a:r>
            <a:r>
              <a:rPr lang="en-US" dirty="0" smtClean="0"/>
              <a:t> </a:t>
            </a:r>
            <a:r>
              <a:rPr lang="en-US" dirty="0" err="1" smtClean="0"/>
              <a:t>membangun</a:t>
            </a:r>
            <a:r>
              <a:rPr lang="en-US" dirty="0" smtClean="0"/>
              <a:t> </a:t>
            </a:r>
            <a:r>
              <a:rPr lang="en-US" dirty="0" err="1" smtClean="0"/>
              <a:t>karakter</a:t>
            </a:r>
            <a:r>
              <a:rPr lang="en-US" dirty="0" smtClean="0"/>
              <a:t> </a:t>
            </a:r>
            <a:r>
              <a:rPr lang="en-US" dirty="0" err="1" smtClean="0"/>
              <a:t>bangsa</a:t>
            </a:r>
            <a:r>
              <a:rPr lang="en-US" dirty="0" smtClean="0"/>
              <a:t> </a:t>
            </a:r>
            <a:r>
              <a:rPr lang="id-ID" dirty="0" smtClean="0"/>
              <a:t>di sekolah hanya 45,09%.</a:t>
            </a:r>
          </a:p>
          <a:p>
            <a:pPr>
              <a:buNone/>
            </a:pPr>
            <a:endParaRPr lang="id-ID"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382000" cy="990600"/>
          </a:xfrm>
        </p:spPr>
        <p:txBody>
          <a:bodyPr>
            <a:normAutofit fontScale="90000"/>
          </a:bodyPr>
          <a:lstStyle/>
          <a:p>
            <a:pPr algn="l"/>
            <a:r>
              <a:rPr lang="id-ID" b="1" dirty="0" smtClean="0"/>
              <a:t>Saran.</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id-ID" dirty="0" smtClean="0"/>
              <a:t>Perlu adanya penelitian yang lebih mendalam tentang pengetahuan pendidikan etika, dengan mengungkap dari siswa-siswa  SD, SLTP, SMU dan  Perguruan Tinggi untuk menggali seberapa jauh pendidikan etika  </a:t>
            </a:r>
            <a:r>
              <a:rPr lang="en-US" dirty="0" smtClean="0"/>
              <a:t>yang </a:t>
            </a:r>
            <a:r>
              <a:rPr lang="en-US" dirty="0" err="1" smtClean="0"/>
              <a:t>bisa</a:t>
            </a:r>
            <a:r>
              <a:rPr lang="en-US" dirty="0" smtClean="0"/>
              <a:t> </a:t>
            </a:r>
            <a:r>
              <a:rPr lang="en-US" dirty="0" err="1" smtClean="0"/>
              <a:t>membangaun</a:t>
            </a:r>
            <a:r>
              <a:rPr lang="en-US" dirty="0" smtClean="0"/>
              <a:t> </a:t>
            </a:r>
            <a:r>
              <a:rPr lang="en-US" dirty="0" err="1" smtClean="0"/>
              <a:t>karakter</a:t>
            </a:r>
            <a:r>
              <a:rPr lang="en-US" dirty="0" smtClean="0"/>
              <a:t> </a:t>
            </a:r>
            <a:r>
              <a:rPr lang="en-US" dirty="0" err="1" smtClean="0"/>
              <a:t>bangsa</a:t>
            </a:r>
            <a:r>
              <a:rPr lang="id-ID" dirty="0" smtClean="0"/>
              <a:t>.</a:t>
            </a:r>
          </a:p>
          <a:p>
            <a:pPr marL="514350" indent="-514350">
              <a:buFont typeface="+mj-lt"/>
              <a:buAutoNum type="arabicPeriod"/>
            </a:pPr>
            <a:r>
              <a:rPr lang="id-ID" dirty="0" smtClean="0"/>
              <a:t>Perlu ada penelitian yang lebih mendalam tentang pendidkan etika, dengan mengungkap dari tokoh-tokoh masyarakat, yang meliputi ulama, pejabat, dokter,psikolog untuk menggali  model-model  pendidikan etika yang yang perlu diberikan kepada anak-anak di sekolah yang bisa membangun karakter bangsa.</a:t>
            </a:r>
          </a:p>
          <a:p>
            <a:pPr>
              <a:buNone/>
            </a:pPr>
            <a:endParaRPr lang="id-ID"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a:buNone/>
            </a:pPr>
            <a:r>
              <a:rPr lang="id-ID" dirty="0" smtClean="0"/>
              <a:t>Naik </a:t>
            </a:r>
            <a:r>
              <a:rPr lang="id-ID" dirty="0" smtClean="0"/>
              <a:t>sepeda </a:t>
            </a:r>
            <a:r>
              <a:rPr lang="id-ID" dirty="0" smtClean="0"/>
              <a:t>jengki diatas karang</a:t>
            </a:r>
            <a:r>
              <a:rPr lang="id-ID" dirty="0" smtClean="0"/>
              <a:t>,</a:t>
            </a:r>
          </a:p>
          <a:p>
            <a:pPr>
              <a:buNone/>
            </a:pPr>
            <a:r>
              <a:rPr lang="id-ID" dirty="0" smtClean="0"/>
              <a:t>kalau gak </a:t>
            </a:r>
            <a:r>
              <a:rPr lang="id-ID" dirty="0" smtClean="0"/>
              <a:t>hati2 </a:t>
            </a:r>
            <a:r>
              <a:rPr lang="id-ID" dirty="0" smtClean="0"/>
              <a:t>bisa tersungkur </a:t>
            </a:r>
            <a:r>
              <a:rPr lang="id-ID" dirty="0" smtClean="0"/>
              <a:t>jatuh ke jurang</a:t>
            </a:r>
            <a:r>
              <a:rPr lang="id-ID" dirty="0" smtClean="0"/>
              <a:t>.</a:t>
            </a:r>
          </a:p>
          <a:p>
            <a:pPr>
              <a:buNone/>
            </a:pPr>
            <a:r>
              <a:rPr lang="id-ID" dirty="0" smtClean="0"/>
              <a:t>Gak </a:t>
            </a:r>
            <a:r>
              <a:rPr lang="id-ID" dirty="0" smtClean="0"/>
              <a:t>baik mendata </a:t>
            </a:r>
            <a:r>
              <a:rPr lang="id-ID" dirty="0" smtClean="0"/>
              <a:t>rejeki orang</a:t>
            </a:r>
            <a:r>
              <a:rPr lang="id-ID" dirty="0" smtClean="0"/>
              <a:t>. </a:t>
            </a:r>
            <a:endParaRPr lang="id-ID" dirty="0" smtClean="0"/>
          </a:p>
          <a:p>
            <a:pPr>
              <a:buNone/>
            </a:pPr>
            <a:r>
              <a:rPr lang="id-ID" dirty="0" smtClean="0"/>
              <a:t>Kalau  gak </a:t>
            </a:r>
            <a:r>
              <a:rPr lang="id-ID" dirty="0" smtClean="0"/>
              <a:t>hati2 rasa syukur </a:t>
            </a:r>
            <a:r>
              <a:rPr lang="id-ID" dirty="0" smtClean="0"/>
              <a:t>jadi </a:t>
            </a:r>
            <a:r>
              <a:rPr lang="id-ID" dirty="0" smtClean="0"/>
              <a:t>brkurang</a:t>
            </a:r>
            <a:r>
              <a:rPr lang="id-ID" dirty="0" smtClean="0"/>
              <a:t>.</a:t>
            </a:r>
          </a:p>
          <a:p>
            <a:pPr>
              <a:buNone/>
            </a:pPr>
            <a:endParaRPr lang="id-ID" dirty="0" smtClean="0"/>
          </a:p>
          <a:p>
            <a:pPr>
              <a:buNone/>
            </a:pPr>
            <a:r>
              <a:rPr lang="id-ID" dirty="0" smtClean="0"/>
              <a:t>Siang2 </a:t>
            </a:r>
            <a:r>
              <a:rPr lang="id-ID" dirty="0" smtClean="0"/>
              <a:t>minum jus nangka</a:t>
            </a:r>
            <a:r>
              <a:rPr lang="id-ID" dirty="0" smtClean="0"/>
              <a:t>,</a:t>
            </a:r>
          </a:p>
          <a:p>
            <a:pPr>
              <a:buNone/>
            </a:pPr>
            <a:r>
              <a:rPr lang="id-ID" dirty="0" smtClean="0"/>
              <a:t>setelah </a:t>
            </a:r>
            <a:r>
              <a:rPr lang="id-ID" dirty="0" smtClean="0"/>
              <a:t>makan dijamu panitia </a:t>
            </a:r>
            <a:r>
              <a:rPr lang="id-ID" dirty="0" smtClean="0"/>
              <a:t>minum </a:t>
            </a:r>
            <a:r>
              <a:rPr lang="id-ID" dirty="0" smtClean="0"/>
              <a:t>es puter</a:t>
            </a:r>
            <a:r>
              <a:rPr lang="id-ID" dirty="0" smtClean="0"/>
              <a:t>.</a:t>
            </a:r>
          </a:p>
          <a:p>
            <a:pPr>
              <a:buNone/>
            </a:pPr>
            <a:r>
              <a:rPr lang="id-ID" dirty="0" smtClean="0"/>
              <a:t>Biasakan </a:t>
            </a:r>
            <a:r>
              <a:rPr lang="id-ID" dirty="0" smtClean="0"/>
              <a:t>hidup </a:t>
            </a:r>
            <a:r>
              <a:rPr lang="id-ID" dirty="0" smtClean="0"/>
              <a:t>dengan ber-etika,</a:t>
            </a:r>
          </a:p>
          <a:p>
            <a:pPr>
              <a:buNone/>
            </a:pPr>
            <a:r>
              <a:rPr lang="id-ID" dirty="0" smtClean="0"/>
              <a:t>karena </a:t>
            </a:r>
            <a:r>
              <a:rPr lang="id-ID" dirty="0" smtClean="0"/>
              <a:t>akan membuatmu jadi orang yg berkarakter</a:t>
            </a:r>
            <a:r>
              <a:rPr lang="id-ID" dirty="0" smtClean="0"/>
              <a:t>.</a:t>
            </a:r>
          </a:p>
          <a:p>
            <a:pPr>
              <a:buNone/>
            </a:pPr>
            <a:endParaRPr lang="id-ID" dirty="0" smtClean="0"/>
          </a:p>
          <a:p>
            <a:pPr>
              <a:buNone/>
            </a:pPr>
            <a:r>
              <a:rPr lang="id-ID" dirty="0" smtClean="0"/>
              <a:t> </a:t>
            </a:r>
            <a:r>
              <a:rPr lang="id-ID" dirty="0" smtClean="0"/>
              <a:t>"Ya Allah,aku memohon kpdMU agr sll bs mengingatMU,brsyukur kpdMU,&amp; bribadah dg baik kpdMU"(HR Abu Dawud).Amin3x</a:t>
            </a:r>
            <a:endParaRPr lang="id-ID"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85800" y="228600"/>
            <a:ext cx="7772400" cy="1143000"/>
          </a:xfrm>
          <a:prstGeom prst="rect">
            <a:avLst/>
          </a:prstGeom>
          <a:noFill/>
          <a:ln w="9525">
            <a:noFill/>
            <a:miter lim="800000"/>
            <a:headEnd/>
            <a:tailEnd/>
          </a:ln>
          <a:effectLst/>
        </p:spPr>
        <p:txBody>
          <a:bodyPr anchor="ctr"/>
          <a:lstStyle/>
          <a:p>
            <a:pPr algn="ctr"/>
            <a:endParaRPr lang="id-ID" sz="4800" dirty="0" smtClean="0">
              <a:latin typeface="Monotype Corsiva" pitchFamily="66" charset="0"/>
            </a:endParaRPr>
          </a:p>
          <a:p>
            <a:pPr algn="ctr"/>
            <a:r>
              <a:rPr lang="id-ID" sz="4800" dirty="0" smtClean="0">
                <a:latin typeface="Monotype Corsiva" pitchFamily="66" charset="0"/>
              </a:rPr>
              <a:t>Wassalamu ‘alaikum Wr Wb </a:t>
            </a:r>
            <a:endParaRPr lang="en-US" sz="4800" dirty="0">
              <a:latin typeface="Monotype Corsiva" pitchFamily="66" charset="0"/>
            </a:endParaRPr>
          </a:p>
        </p:txBody>
      </p:sp>
      <p:pic>
        <p:nvPicPr>
          <p:cNvPr id="5" name="Picture 3" descr="ag_end"/>
          <p:cNvPicPr>
            <a:picLocks noChangeAspect="1" noChangeArrowheads="1" noCrop="1"/>
          </p:cNvPicPr>
          <p:nvPr/>
        </p:nvPicPr>
        <p:blipFill>
          <a:blip r:embed="rId2"/>
          <a:srcRect/>
          <a:stretch>
            <a:fillRect/>
          </a:stretch>
        </p:blipFill>
        <p:spPr bwMode="auto">
          <a:xfrm>
            <a:off x="685800" y="1600200"/>
            <a:ext cx="3581400" cy="3886200"/>
          </a:xfrm>
          <a:prstGeom prst="rect">
            <a:avLst/>
          </a:prstGeom>
          <a:noFill/>
          <a:ln w="9525">
            <a:noFill/>
            <a:miter lim="800000"/>
            <a:headEnd/>
            <a:tailEnd/>
          </a:ln>
        </p:spPr>
      </p:pic>
      <p:pic>
        <p:nvPicPr>
          <p:cNvPr id="6" name="Picture 4"/>
          <p:cNvPicPr>
            <a:picLocks noChangeAspect="1" noChangeArrowheads="1" noCrop="1"/>
          </p:cNvPicPr>
          <p:nvPr/>
        </p:nvPicPr>
        <p:blipFill>
          <a:blip r:embed="rId3"/>
          <a:srcRect/>
          <a:stretch>
            <a:fillRect/>
          </a:stretch>
        </p:blipFill>
        <p:spPr bwMode="auto">
          <a:xfrm>
            <a:off x="4953000" y="1600200"/>
            <a:ext cx="35814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E:\!!201101511.kolokium poncojari\20110518.etika\images1.jpg"/>
          <p:cNvPicPr>
            <a:picLocks noGrp="1" noChangeAspect="1" noChangeArrowheads="1"/>
          </p:cNvPicPr>
          <p:nvPr>
            <p:ph idx="1"/>
          </p:nvPr>
        </p:nvPicPr>
        <p:blipFill>
          <a:blip r:embed="rId2"/>
          <a:srcRect/>
          <a:stretch>
            <a:fillRect/>
          </a:stretch>
        </p:blipFill>
        <p:spPr bwMode="auto">
          <a:xfrm>
            <a:off x="533400" y="457200"/>
            <a:ext cx="8001000" cy="594359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E:\!!201101511.kolokium poncojari\20110518.etika\index.nakalan.jpg"/>
          <p:cNvPicPr>
            <a:picLocks noGrp="1" noChangeAspect="1" noChangeArrowheads="1"/>
          </p:cNvPicPr>
          <p:nvPr>
            <p:ph idx="1"/>
          </p:nvPr>
        </p:nvPicPr>
        <p:blipFill>
          <a:blip r:embed="rId2"/>
          <a:srcRect/>
          <a:stretch>
            <a:fillRect/>
          </a:stretch>
        </p:blipFill>
        <p:spPr bwMode="auto">
          <a:xfrm>
            <a:off x="457200" y="1524000"/>
            <a:ext cx="8229600" cy="48768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20110215.academic group\20110101.group of picture\20101225.gisamb\images-kelahi sepbol.jpeg"/>
          <p:cNvPicPr>
            <a:picLocks noGrp="1" noChangeAspect="1" noChangeArrowheads="1"/>
          </p:cNvPicPr>
          <p:nvPr>
            <p:ph idx="1"/>
          </p:nvPr>
        </p:nvPicPr>
        <p:blipFill>
          <a:blip r:embed="rId2"/>
          <a:srcRect/>
          <a:stretch>
            <a:fillRect/>
          </a:stretch>
        </p:blipFill>
        <p:spPr bwMode="auto">
          <a:xfrm>
            <a:off x="457200" y="609600"/>
            <a:ext cx="8077200" cy="57912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2978</Words>
  <Application>Microsoft Office PowerPoint</Application>
  <PresentationFormat>On-screen Show (4:3)</PresentationFormat>
  <Paragraphs>666</Paragraphs>
  <Slides>65</Slides>
  <Notes>10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Office Theme</vt:lpstr>
      <vt:lpstr>PENDIDIKAN ETIKA DI SEKOLAH UNTUK  MEMBANGUN KARAKTER BANGSA  </vt:lpstr>
      <vt:lpstr>Slide 2</vt:lpstr>
      <vt:lpstr>Slide 3</vt:lpstr>
      <vt:lpstr>Slide 4</vt:lpstr>
      <vt:lpstr>Slide 5</vt:lpstr>
      <vt:lpstr>Slide 6</vt:lpstr>
      <vt:lpstr>Slide 7</vt:lpstr>
      <vt:lpstr>Slide 8</vt:lpstr>
      <vt:lpstr>Slide 9</vt:lpstr>
      <vt:lpstr>Slide 10</vt:lpstr>
      <vt:lpstr>Slide 11</vt:lpstr>
      <vt:lpstr>Latar Belakang</vt:lpstr>
      <vt:lpstr>Slide 13</vt:lpstr>
      <vt:lpstr>Tujuan Penelitian </vt:lpstr>
      <vt:lpstr>Slide 15</vt:lpstr>
      <vt:lpstr>Hasil Penelitian dan Pembahasan  </vt:lpstr>
      <vt:lpstr>Tabel 1. Distribusi Jenis Kelamin Responden pada masing-masing jurusan  </vt:lpstr>
      <vt:lpstr>Belahan Otak</vt:lpstr>
      <vt:lpstr>Ragam Potensi Kecerdasan Anak</vt:lpstr>
      <vt:lpstr>Kecenderungan Sikap</vt:lpstr>
      <vt:lpstr>  Tabel  2. Distribusi pengetahuan Responden tentang Pendidikan Etika dalam membangun karakter</vt:lpstr>
      <vt:lpstr>Setiap Anak, lahir ke dunia ini…</vt:lpstr>
      <vt:lpstr>Namun demikian, …</vt:lpstr>
      <vt:lpstr>Slide 24</vt:lpstr>
      <vt:lpstr>Slide 25</vt:lpstr>
      <vt:lpstr>Slide 26</vt:lpstr>
      <vt:lpstr>Slide 27</vt:lpstr>
      <vt:lpstr>Slide 28</vt:lpstr>
      <vt:lpstr>Tabel  3. Distribusi Pengetahuan Responden Tentang Pendidikan Etika dalam membangun Karakter Bangsa berdasarkan PS yang ditempuh</vt:lpstr>
      <vt:lpstr>Slide 30</vt:lpstr>
      <vt:lpstr>PENGERTIAN</vt:lpstr>
      <vt:lpstr>Slide 32</vt:lpstr>
      <vt:lpstr>Pengertian Etika </vt:lpstr>
      <vt:lpstr>Slide 34</vt:lpstr>
      <vt:lpstr>Etika, Filsafat, dan Ilmu Pengetahuan</vt:lpstr>
      <vt:lpstr>Jaringan Norma-Norma</vt:lpstr>
      <vt:lpstr>Norma Khusus Vs Norma Umum</vt:lpstr>
      <vt:lpstr>Etika dan Hukum</vt:lpstr>
      <vt:lpstr>Etika Vs Hukum</vt:lpstr>
      <vt:lpstr>Etika dan Moral</vt:lpstr>
      <vt:lpstr>Etika Vs Moral</vt:lpstr>
      <vt:lpstr>Tabel  4. Distribusi Pengetahuan Responden Tentang Pendidikan etika dalam membangun Karakter Bangsa berdasarkan Semester Kuliah yang ditempuh </vt:lpstr>
      <vt:lpstr>Slide 43</vt:lpstr>
      <vt:lpstr>Hakekat Karakter </vt:lpstr>
      <vt:lpstr>Hakekat Karakter</vt:lpstr>
      <vt:lpstr>FUNGSI KARAKTER</vt:lpstr>
      <vt:lpstr>Slide 47</vt:lpstr>
      <vt:lpstr>Tabel 5. Sikap responden tentang pendidikan etika dalam membangun Karakter  Bangsa di sekolah</vt:lpstr>
      <vt:lpstr>Slide 49</vt:lpstr>
      <vt:lpstr>Slide 50</vt:lpstr>
      <vt:lpstr>Slide 51</vt:lpstr>
      <vt:lpstr>Slide 52</vt:lpstr>
      <vt:lpstr>Slide 53</vt:lpstr>
      <vt:lpstr>Slide 54</vt:lpstr>
      <vt:lpstr>STRATEGI MIKRO DI SEKOLAH</vt:lpstr>
      <vt:lpstr>Slide 56</vt:lpstr>
      <vt:lpstr>Slide 57</vt:lpstr>
      <vt:lpstr>Slide 58</vt:lpstr>
      <vt:lpstr>Slide 59</vt:lpstr>
      <vt:lpstr>Slide 60</vt:lpstr>
      <vt:lpstr>KESIMPULAN</vt:lpstr>
      <vt:lpstr>Slide 62</vt:lpstr>
      <vt:lpstr>Saran. </vt:lpstr>
      <vt:lpstr>Slide 64</vt:lpstr>
      <vt:lpstr>Slide 65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PENDIDIKAN ETIKA DI SEKOLAH UNTUK  MEMBANGUN KARAKTER  </dc:title>
  <dc:creator>win7</dc:creator>
  <cp:lastModifiedBy>win7</cp:lastModifiedBy>
  <cp:revision>41</cp:revision>
  <dcterms:created xsi:type="dcterms:W3CDTF">2006-08-16T00:00:00Z</dcterms:created>
  <dcterms:modified xsi:type="dcterms:W3CDTF">2011-05-18T20:48:34Z</dcterms:modified>
</cp:coreProperties>
</file>